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443" r:id="rId3"/>
    <p:sldId id="779" r:id="rId4"/>
    <p:sldId id="578" r:id="rId5"/>
    <p:sldId id="358" r:id="rId6"/>
    <p:sldId id="307" r:id="rId7"/>
    <p:sldId id="646" r:id="rId8"/>
    <p:sldId id="717" r:id="rId9"/>
    <p:sldId id="754" r:id="rId10"/>
    <p:sldId id="755" r:id="rId11"/>
    <p:sldId id="756" r:id="rId12"/>
    <p:sldId id="773" r:id="rId13"/>
    <p:sldId id="757" r:id="rId14"/>
    <p:sldId id="758" r:id="rId15"/>
    <p:sldId id="759" r:id="rId16"/>
    <p:sldId id="760" r:id="rId17"/>
    <p:sldId id="761" r:id="rId18"/>
    <p:sldId id="762" r:id="rId19"/>
    <p:sldId id="764" r:id="rId20"/>
    <p:sldId id="765" r:id="rId21"/>
    <p:sldId id="766" r:id="rId22"/>
    <p:sldId id="767" r:id="rId23"/>
    <p:sldId id="750" r:id="rId24"/>
    <p:sldId id="752" r:id="rId25"/>
    <p:sldId id="772" r:id="rId26"/>
    <p:sldId id="770" r:id="rId27"/>
    <p:sldId id="771" r:id="rId28"/>
    <p:sldId id="735" r:id="rId29"/>
    <p:sldId id="763" r:id="rId30"/>
    <p:sldId id="769" r:id="rId31"/>
    <p:sldId id="746" r:id="rId32"/>
    <p:sldId id="753" r:id="rId33"/>
    <p:sldId id="740" r:id="rId34"/>
    <p:sldId id="775" r:id="rId35"/>
    <p:sldId id="776" r:id="rId36"/>
    <p:sldId id="777" r:id="rId37"/>
    <p:sldId id="778" r:id="rId38"/>
    <p:sldId id="609" r:id="rId39"/>
    <p:sldId id="610" r:id="rId40"/>
  </p:sldIdLst>
  <p:sldSz cx="9144000" cy="6858000" type="screen4x3"/>
  <p:notesSz cx="6807200" cy="9939338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CA"/>
    <a:srgbClr val="F3D44F"/>
    <a:srgbClr val="D6B7A0"/>
    <a:srgbClr val="FF0066"/>
    <a:srgbClr val="0000CC"/>
    <a:srgbClr val="FF99FF"/>
    <a:srgbClr val="1822EC"/>
    <a:srgbClr val="151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8" autoAdjust="0"/>
    <p:restoredTop sz="92950" autoAdjust="0"/>
  </p:normalViewPr>
  <p:slideViewPr>
    <p:cSldViewPr>
      <p:cViewPr>
        <p:scale>
          <a:sx n="70" d="100"/>
          <a:sy n="70" d="100"/>
        </p:scale>
        <p:origin x="-135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203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9" Type="http://schemas.openxmlformats.org/officeDocument/2006/relationships/slide" Target="slides/slide37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slide" Target="slides/slide32.xml" /><Relationship Id="rId42" Type="http://schemas.openxmlformats.org/officeDocument/2006/relationships/handoutMaster" Target="handoutMasters/handoutMaster1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slide" Target="slides/slide31.xml" /><Relationship Id="rId38" Type="http://schemas.openxmlformats.org/officeDocument/2006/relationships/slide" Target="slides/slide36.xml" /><Relationship Id="rId46" Type="http://schemas.openxmlformats.org/officeDocument/2006/relationships/tableStyles" Target="tableStyle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slide" Target="slides/slide27.xml" /><Relationship Id="rId41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slide" Target="slides/slide30.xml" /><Relationship Id="rId37" Type="http://schemas.openxmlformats.org/officeDocument/2006/relationships/slide" Target="slides/slide35.xml" /><Relationship Id="rId40" Type="http://schemas.openxmlformats.org/officeDocument/2006/relationships/slide" Target="slides/slide38.xml" /><Relationship Id="rId45" Type="http://schemas.openxmlformats.org/officeDocument/2006/relationships/theme" Target="theme/theme1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36" Type="http://schemas.openxmlformats.org/officeDocument/2006/relationships/slide" Target="slides/slide34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slide" Target="slides/slide29.xml" /><Relationship Id="rId44" Type="http://schemas.openxmlformats.org/officeDocument/2006/relationships/viewProps" Target="view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slide" Target="slides/slide28.xml" /><Relationship Id="rId35" Type="http://schemas.openxmlformats.org/officeDocument/2006/relationships/slide" Target="slides/slide33.xml" /><Relationship Id="rId43" Type="http://schemas.openxmlformats.org/officeDocument/2006/relationships/presProps" Target="presProp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522" cy="496967"/>
          </a:xfrm>
          <a:prstGeom prst="rect">
            <a:avLst/>
          </a:prstGeom>
        </p:spPr>
        <p:txBody>
          <a:bodyPr vert="horz" lIns="91814" tIns="45909" rIns="91814" bIns="45909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5519" y="0"/>
            <a:ext cx="2950521" cy="496967"/>
          </a:xfrm>
          <a:prstGeom prst="rect">
            <a:avLst/>
          </a:prstGeom>
        </p:spPr>
        <p:txBody>
          <a:bodyPr vert="horz" lIns="91814" tIns="45909" rIns="91814" bIns="45909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7A896D-8D11-4932-8FA6-76646EC5F476}" type="datetimeFigureOut">
              <a:rPr lang="th-TH"/>
              <a:pPr>
                <a:defRPr/>
              </a:pPr>
              <a:t>22/10/62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40071"/>
            <a:ext cx="2950522" cy="496967"/>
          </a:xfrm>
          <a:prstGeom prst="rect">
            <a:avLst/>
          </a:prstGeom>
        </p:spPr>
        <p:txBody>
          <a:bodyPr vert="horz" lIns="91814" tIns="45909" rIns="91814" bIns="45909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5519" y="9440071"/>
            <a:ext cx="2950521" cy="496967"/>
          </a:xfrm>
          <a:prstGeom prst="rect">
            <a:avLst/>
          </a:prstGeom>
        </p:spPr>
        <p:txBody>
          <a:bodyPr vert="horz" wrap="square" lIns="91814" tIns="45909" rIns="91814" bIns="459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A87FEFC-9722-4BB0-BB97-7181440A24A8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433905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522" cy="496967"/>
          </a:xfrm>
          <a:prstGeom prst="rect">
            <a:avLst/>
          </a:prstGeom>
        </p:spPr>
        <p:txBody>
          <a:bodyPr vert="horz" lIns="91814" tIns="45909" rIns="91814" bIns="45909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55519" y="0"/>
            <a:ext cx="2950521" cy="496967"/>
          </a:xfrm>
          <a:prstGeom prst="rect">
            <a:avLst/>
          </a:prstGeom>
        </p:spPr>
        <p:txBody>
          <a:bodyPr vert="horz" lIns="91814" tIns="45909" rIns="91814" bIns="45909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8A2D203-D17E-452C-BBFE-792C58BB1FFF}" type="datetimeFigureOut">
              <a:rPr lang="th-TH"/>
              <a:pPr>
                <a:defRPr/>
              </a:pPr>
              <a:t>22/10/62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4" tIns="45909" rIns="91814" bIns="45909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909" y="4721187"/>
            <a:ext cx="5447384" cy="4472702"/>
          </a:xfrm>
          <a:prstGeom prst="rect">
            <a:avLst/>
          </a:prstGeom>
        </p:spPr>
        <p:txBody>
          <a:bodyPr vert="horz" lIns="91814" tIns="45909" rIns="91814" bIns="45909" rtlCol="0">
            <a:normAutofit/>
          </a:bodyPr>
          <a:lstStyle/>
          <a:p>
            <a:pPr lvl="0"/>
            <a:r>
              <a:rPr lang="th-TH" noProof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440071"/>
            <a:ext cx="2950522" cy="496967"/>
          </a:xfrm>
          <a:prstGeom prst="rect">
            <a:avLst/>
          </a:prstGeom>
        </p:spPr>
        <p:txBody>
          <a:bodyPr vert="horz" lIns="91814" tIns="45909" rIns="91814" bIns="45909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5519" y="9440071"/>
            <a:ext cx="2950521" cy="496967"/>
          </a:xfrm>
          <a:prstGeom prst="rect">
            <a:avLst/>
          </a:prstGeom>
        </p:spPr>
        <p:txBody>
          <a:bodyPr vert="horz" wrap="square" lIns="91814" tIns="45909" rIns="91814" bIns="459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6756C6B-61A3-4263-901B-67AAA0060A8B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349469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th-TH" dirty="0"/>
          </a:p>
        </p:txBody>
      </p:sp>
      <p:sp>
        <p:nvSpPr>
          <p:cNvPr id="3994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77078E-99DF-40A6-985F-220CA7DA9C4C}" type="slidenum">
              <a:rPr lang="th-TH" altLang="th-TH"/>
              <a:pPr/>
              <a:t>6</a:t>
            </a:fld>
            <a:endParaRPr lang="th-TH" alt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8726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8726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0867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ตัวแทน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8726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8726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8726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8726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8726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8726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8726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872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EC1CA-D6BE-461B-A3B0-48C279194FB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2690-E843-4687-AF1B-051C0B8D339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6E080-8A20-4349-A749-0F821CE94FA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DF406-0060-4F3D-91F1-AE919FEC8990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65168B-EB5D-4CDB-A277-94FE7073EAF3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00573-2CEA-495E-8971-A5E779C71DFC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3737F-1B62-4BE6-B325-7C3F237DA78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6FACC-D3CF-4511-90FB-932C0A6759BB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BE88-CFCD-4662-B7D3-54617897E145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7CB25-2219-4234-B7D0-FB412D94D19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04B19-6EC7-4D18-8CA5-F73FB23181C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0548-8523-42EC-A11C-C934EE3E285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0D919-33AF-411B-93EF-F11B0208F6CE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678FF-FA17-4CFD-9CA8-90B199D3903F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C260-AD5B-43DF-9F1D-36F3ED82190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9B04A-1EA8-4143-9CBF-0767C3A760DA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B4D2E-101B-4F07-8136-F3C01132C3C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F76AA-C528-436B-896E-2635440FE88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9E73-D22B-4C20-9D00-445AE31DEC40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00D26-7973-4053-8FA9-C539AB65A3EF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A2A0C-0015-465A-B723-3ECFE9CBA9A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660CB-A923-4D60-9CD1-716085C47FE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D0F2-DD4C-4E98-BCD3-9E8F1111727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slideLayout" Target="../slideLayouts/slideLayout23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Cordia New" pitchFamily="34" charset="-34"/>
              </a:defRPr>
            </a:lvl1pPr>
          </a:lstStyle>
          <a:p>
            <a:pPr>
              <a:defRPr/>
            </a:pPr>
            <a:fld id="{124AF2AD-7111-4B12-9AAD-B5668AEC2D3E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CDC4">
            <a:alpha val="4588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h-TH"/>
              <a:t>Click to edit Master text styles</a:t>
            </a:r>
          </a:p>
          <a:p>
            <a:pPr lvl="1"/>
            <a:r>
              <a:rPr lang="en-US" altLang="th-TH"/>
              <a:t>Second level</a:t>
            </a:r>
          </a:p>
          <a:p>
            <a:pPr lvl="2"/>
            <a:r>
              <a:rPr lang="en-US" altLang="th-TH"/>
              <a:t>Third level</a:t>
            </a:r>
          </a:p>
          <a:p>
            <a:pPr lvl="3"/>
            <a:r>
              <a:rPr lang="en-US" altLang="th-TH"/>
              <a:t>Fourth level</a:t>
            </a:r>
          </a:p>
          <a:p>
            <a:pPr lvl="4"/>
            <a:r>
              <a:rPr lang="en-US" alt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5095A4B-F431-4EDB-8829-AFDE189584E2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Relationship Id="rId4" Type="http://schemas.openxmlformats.org/officeDocument/2006/relationships/hyperlink" Target="http://www.royin.go.th/" TargetMode="Externa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5.jpeg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.png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.png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7.xml" /><Relationship Id="rId4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5875"/>
            <a:ext cx="916305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296863" y="4149725"/>
            <a:ext cx="85693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  <a:t>การประชุมสรุปผลการดำเนินการจัดซื้อจัดจ้าง</a:t>
            </a:r>
            <a:r>
              <a:rPr lang="en-US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  <a:t> </a:t>
            </a:r>
            <a:r>
              <a:rPr lang="th-TH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  <a:t>ในปีงบประมาณพ.ศ.๒๕๖๒</a:t>
            </a:r>
          </a:p>
          <a:p>
            <a:pPr algn="ctr" eaLnBrk="1" hangingPunct="1"/>
            <a:r>
              <a:rPr lang="th-TH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  <a:t>และแนวทางการดำเนินการจัดซื้อจัดจ้าง ในปีงบประมาณ</a:t>
            </a:r>
            <a:r>
              <a:rPr lang="en-US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  <a:t> </a:t>
            </a:r>
            <a:r>
              <a:rPr lang="th-TH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  <a:t>พ.ศ.๒๕๖๓</a:t>
            </a:r>
            <a:r>
              <a:rPr lang="en-US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  <a:t> </a:t>
            </a:r>
            <a:br>
              <a:rPr lang="th-TH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</a:br>
            <a:r>
              <a:rPr lang="th-TH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  <a:t>ของ</a:t>
            </a:r>
            <a:r>
              <a:rPr lang="en-US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  <a:t> </a:t>
            </a:r>
            <a:r>
              <a:rPr lang="th-TH" altLang="th-TH" sz="3000" b="1" dirty="0" err="1">
                <a:solidFill>
                  <a:srgbClr val="1515FF"/>
                </a:solidFill>
                <a:latin typeface="TH Sarabun New" pitchFamily="34" charset="-34"/>
                <a:cs typeface="+mj-cs"/>
              </a:rPr>
              <a:t>นขต.กห</a:t>
            </a:r>
            <a:r>
              <a:rPr lang="th-TH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  <a:t>. และเหล่าทัพงานที่มีวงเงินอยู่ในอำนาจอนุมัติสั่งซื้อสั่งจ้าง</a:t>
            </a:r>
            <a:br>
              <a:rPr lang="th-TH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</a:br>
            <a:r>
              <a:rPr lang="th-TH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  <a:t>ของ</a:t>
            </a:r>
            <a:r>
              <a:rPr lang="en-US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  <a:t> </a:t>
            </a:r>
            <a:r>
              <a:rPr lang="th-TH" altLang="th-TH" sz="3000" b="1" dirty="0" err="1">
                <a:solidFill>
                  <a:srgbClr val="1515FF"/>
                </a:solidFill>
                <a:latin typeface="TH Sarabun New" pitchFamily="34" charset="-34"/>
                <a:cs typeface="+mj-cs"/>
              </a:rPr>
              <a:t>ปล.กห</a:t>
            </a:r>
            <a:r>
              <a:rPr lang="th-TH" altLang="th-TH" sz="3000" b="1" dirty="0">
                <a:solidFill>
                  <a:srgbClr val="1515FF"/>
                </a:solidFill>
                <a:latin typeface="TH Sarabun New" pitchFamily="34" charset="-34"/>
                <a:cs typeface="+mj-cs"/>
              </a:rPr>
              <a:t>. 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2A0C-0015-465A-B723-3ECFE9CBA9A4}" type="slidenum">
              <a:rPr lang="th-TH" altLang="th-TH" smtClean="0"/>
              <a:pPr>
                <a:defRPr/>
              </a:pPr>
              <a:t>1</a:t>
            </a:fld>
            <a:endParaRPr lang="th-TH" altLang="th-TH"/>
          </a:p>
        </p:txBody>
      </p:sp>
      <p:pic>
        <p:nvPicPr>
          <p:cNvPr id="1026" name="Picture 2" descr="C:\Users\PING\Desktop\S__77365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76" y="332656"/>
            <a:ext cx="2395397" cy="359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3668" y="1428750"/>
            <a:ext cx="8316120" cy="5447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sz="2400" b="1" dirty="0"/>
              <a:t>การแต่งตั้งคณะกรรมการ </a:t>
            </a:r>
            <a:endParaRPr lang="th-TH" altLang="th-TH" sz="2500" b="1" dirty="0"/>
          </a:p>
        </p:txBody>
      </p:sp>
      <p:pic>
        <p:nvPicPr>
          <p:cNvPr id="11268" name="Picture 13" descr="Picture111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3571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3668" y="2187104"/>
            <a:ext cx="8856663" cy="2000548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 </a:t>
            </a:r>
          </a:p>
          <a:p>
            <a:pPr marL="342900" indent="-342900" algn="thaiDist">
              <a:buFontTx/>
              <a:buChar char="-"/>
            </a:pPr>
            <a:r>
              <a:rPr lang="th-TH" sz="2400" b="1" dirty="0"/>
              <a:t>หน่วยไม่ได้แต่งตั้งคณะกรรมการ หรือเจ้าหน้าที่ หรือบุคคลใดบุคคลหนึ่งรับผิดชอบในการจัดทำ</a:t>
            </a:r>
            <a:br>
              <a:rPr lang="th-TH" sz="2400" b="1" dirty="0"/>
            </a:br>
            <a:r>
              <a:rPr lang="th-TH" sz="2400" b="1" dirty="0"/>
              <a:t>ร่างขอบเขตของงานหรือรายละเอียดคุณลักษณะเฉพาะของพัสดุ และทำหน้าที่ไม่ครบถ้วนตามที่ระเบียบ ฯ กำหนด</a:t>
            </a:r>
          </a:p>
          <a:p>
            <a:endParaRPr lang="en-US" sz="2400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668" y="4149080"/>
            <a:ext cx="8856663" cy="1384995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n-cs"/>
              </a:rPr>
              <a:t>แนวทางปี ๖๓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b="1" dirty="0"/>
              <a:t>ให้ปฏิบัติตามระเบียบ </a:t>
            </a:r>
            <a:r>
              <a:rPr lang="th-TH" b="1" dirty="0" err="1"/>
              <a:t>กค</a:t>
            </a:r>
            <a:r>
              <a:rPr lang="th-TH" b="1" dirty="0"/>
              <a:t>.ฯ ข้อ ๒๑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TH SarabunPSK"/>
              <a:ea typeface="Calibri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10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041897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3668" y="1428750"/>
            <a:ext cx="8316120" cy="5447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sz="2400" b="1" dirty="0"/>
              <a:t>ราคากลาง</a:t>
            </a:r>
            <a:endParaRPr lang="th-TH" altLang="th-TH" sz="2500" b="1" dirty="0"/>
          </a:p>
        </p:txBody>
      </p:sp>
      <p:pic>
        <p:nvPicPr>
          <p:cNvPr id="11268" name="Picture 13" descr="Picture111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3571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3668" y="2187104"/>
            <a:ext cx="8856663" cy="2246769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 </a:t>
            </a:r>
          </a:p>
          <a:p>
            <a:pPr marL="342900" indent="-342900" algn="thaiDist">
              <a:buFontTx/>
              <a:buChar char="-"/>
            </a:pPr>
            <a:r>
              <a:rPr lang="th-TH" sz="2200" b="1" dirty="0"/>
              <a:t>หน่วยไม่แนบเอกสารการได้มาซึ่งราคากลางและเอกสารการปฏิบัติตามคู่มือราคากลางของกรมบัญชีกลาง เช่น หนังสือการแต่งตั้งคณะกรรมการกำหนดราคากลาง หนังสือรายงานผลการกำหนดราคากลาง เอกสารการสืบราคา (กรณีสืบราคาจากท้องตลาด) ข้อความหัวหน้าหน่วยงานของรัฐเห็นชอบราคากลาง และหลักฐานการเผยแพร่ราคากลางในเว็บไซต์ของหน่วย (หน้า </a:t>
            </a:r>
            <a:r>
              <a:rPr lang="en-US" sz="2200" b="1" dirty="0"/>
              <a:t>log</a:t>
            </a:r>
            <a:r>
              <a:rPr lang="th-TH" sz="2200" b="1" dirty="0"/>
              <a:t> </a:t>
            </a:r>
            <a:r>
              <a:rPr lang="en-US" sz="2200" b="1" dirty="0"/>
              <a:t>file</a:t>
            </a:r>
            <a:r>
              <a:rPr lang="th-TH" sz="2200" b="1" dirty="0"/>
              <a:t> ที่ระบุวันที่เผยแพร่) และระบบ </a:t>
            </a:r>
            <a:r>
              <a:rPr lang="en-US" sz="2200" b="1" dirty="0"/>
              <a:t>e</a:t>
            </a:r>
            <a:r>
              <a:rPr lang="th-TH" sz="2200" b="1" dirty="0"/>
              <a:t> – </a:t>
            </a:r>
            <a:r>
              <a:rPr lang="en-US" sz="2200" b="1" dirty="0"/>
              <a:t>GP</a:t>
            </a:r>
            <a:r>
              <a:rPr lang="th-TH" sz="2200" b="1" dirty="0"/>
              <a:t> เป็นต้น</a:t>
            </a:r>
          </a:p>
          <a:p>
            <a:endParaRPr lang="en-US" sz="2400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668" y="4433873"/>
            <a:ext cx="8856663" cy="861774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n-cs"/>
              </a:rPr>
              <a:t>แนวทางปี ๖๓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200" b="1" dirty="0"/>
              <a:t>ให้ปฏิบัติตามคู่มือราคากลางของกรมบัญชีกลาง พร้อมแนบเอกสารหลักฐานให้ครบถ้วน ถูกต้อง</a:t>
            </a:r>
            <a:endParaRPr lang="en-US" sz="2200" b="1" dirty="0">
              <a:latin typeface="TH SarabunPSK"/>
              <a:ea typeface="Calibri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11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7206820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06375" y="1806575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</a:t>
            </a:r>
          </a:p>
        </p:txBody>
      </p:sp>
      <p:pic>
        <p:nvPicPr>
          <p:cNvPr id="24579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9700" y="2132856"/>
            <a:ext cx="8856663" cy="1692771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     -  การรับรองเอกสารต่างประเทศไม่เป็นไประเบียบกระทรวงการต่างประเทศ ว่าด้วยการรับรองเอกสาร พ.ศ.๒๕๓๙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sz="2000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- </a:t>
            </a:r>
            <a:r>
              <a:rPr lang="th-TH" altLang="th-TH" sz="2000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ไม่มีการรับรองโดย </a:t>
            </a:r>
            <a:r>
              <a:rPr lang="en-US" altLang="th-TH" sz="2000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Notary Public </a:t>
            </a:r>
            <a:r>
              <a:rPr lang="th-TH" altLang="th-TH" sz="2000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หรือแปลโดยผู้เชี่ยวชาญการแปลที่ไม่ได้ขึ้นทะเบียนไว้</a:t>
            </a:r>
            <a:endParaRPr lang="th-TH" sz="2000" dirty="0">
              <a:solidFill>
                <a:schemeClr val="accent2">
                  <a:lumMod val="50000"/>
                </a:schemeClr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7" name="ตัดมุมสี่เหลี่ยมหนึ่งมุม 5"/>
          <p:cNvSpPr/>
          <p:nvPr/>
        </p:nvSpPr>
        <p:spPr bwMode="auto">
          <a:xfrm>
            <a:off x="1403350" y="1539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9699" y="3825627"/>
            <a:ext cx="8856663" cy="1384995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2000" lvl="1" eaLnBrk="1" hangingPunct="1"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  <a:endParaRPr lang="th-TH" b="1" dirty="0">
              <a:latin typeface="TH SarabunPSK" panose="020B0500040200020003" pitchFamily="34" charset="-34"/>
              <a:cs typeface="+mj-cs"/>
            </a:endParaRPr>
          </a:p>
          <a:p>
            <a:pPr marL="252000" lvl="1" algn="thaiDist" eaLnBrk="1" hangingPunct="1">
              <a:defRPr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-  ให้หน่วยงานกำหนดไว้ในเงื่อนไขอย่างชัดเจน และ </a:t>
            </a:r>
            <a:r>
              <a:rPr lang="th-TH" b="1" dirty="0" err="1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คณก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.ซื้อหรือจ้างตรวจสอบความถูกต้องด้วยความรอบคอบ       </a:t>
            </a:r>
            <a:endParaRPr lang="th-TH" altLang="th-TH" sz="3200" b="1" dirty="0">
              <a:solidFill>
                <a:srgbClr val="002060"/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51216" y="1412776"/>
            <a:ext cx="830921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การรับรองเอกสารจากต่างประเทศ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12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6213462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06375" y="1806575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</a:t>
            </a:r>
          </a:p>
        </p:txBody>
      </p:sp>
      <p:pic>
        <p:nvPicPr>
          <p:cNvPr id="24579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9700" y="2132856"/>
            <a:ext cx="8856663" cy="1384995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      - </a:t>
            </a:r>
            <a:r>
              <a:rPr lang="th-TH" b="1" dirty="0"/>
              <a:t>การเรียกชื่อประเทศ ดินแดน เขตการปกครอง และเมืองหลวง การเรียกสกุลเงินตราต่างประเทศ การใช้ลักษณะนามของสิ่งอุปกรณ์ที่จะจัดซื้อจัดจ้าง </a:t>
            </a:r>
            <a:endParaRPr lang="th-TH" b="1" dirty="0">
              <a:solidFill>
                <a:schemeClr val="accent2">
                  <a:lumMod val="50000"/>
                </a:schemeClr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7" name="ตัดมุมสี่เหลี่ยมหนึ่งมุม 5"/>
          <p:cNvSpPr/>
          <p:nvPr/>
        </p:nvSpPr>
        <p:spPr bwMode="auto">
          <a:xfrm>
            <a:off x="1403350" y="1539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39699" y="3501008"/>
            <a:ext cx="8856663" cy="1815882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2000" lvl="1" eaLnBrk="1" hangingPunct="1"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  <a:endParaRPr lang="th-TH" b="1" dirty="0">
              <a:latin typeface="TH SarabunPSK" panose="020B0500040200020003" pitchFamily="34" charset="-34"/>
              <a:cs typeface="+mj-cs"/>
            </a:endParaRPr>
          </a:p>
          <a:p>
            <a:pPr marL="252000" lvl="1" algn="thaiDist" eaLnBrk="1" hangingPunct="1">
              <a:defRPr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- </a:t>
            </a:r>
            <a:r>
              <a:rPr lang="th-TH" b="1" dirty="0"/>
              <a:t>ให้หน่วยถือปฏิบัติตามที่ราชบัณฑิตยสถานกำหนดและประกาศสำนักนายกรัฐมนตรี เรื่อง การเรียกชื่อประเทศ ดินแดน เขตการปกครอง และเมืองหลวง ทั้งนี้ สามารถค้นหาข้อมูลได้จาก </a:t>
            </a:r>
            <a:r>
              <a:rPr lang="en-US" b="1" u="sng" dirty="0">
                <a:hlinkClick r:id="rId4"/>
              </a:rPr>
              <a:t>www.royin.go.th</a:t>
            </a:r>
            <a:endParaRPr lang="th-TH" altLang="th-TH" b="1" dirty="0">
              <a:solidFill>
                <a:srgbClr val="002060"/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51216" y="1412776"/>
            <a:ext cx="830921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การเรียกชื่อประเทศ ดินแดน </a:t>
            </a:r>
            <a:endParaRPr lang="th-TH" b="1" dirty="0"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13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03981942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06375" y="1806575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</a:t>
            </a:r>
          </a:p>
        </p:txBody>
      </p:sp>
      <p:pic>
        <p:nvPicPr>
          <p:cNvPr id="24579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39700" y="2132856"/>
            <a:ext cx="8856663" cy="2246769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      - </a:t>
            </a:r>
            <a:r>
              <a:rPr lang="th-TH" b="1" dirty="0"/>
              <a:t>กรณีการจัดซื้อจัดจ้างโดยวิธีคัดเลือกและวิธีเฉพาะเจาะจงให้หัวหน้าหน่วยงานของรัฐตามนัย คำสั่ง </a:t>
            </a:r>
            <a:r>
              <a:rPr lang="th-TH" b="1" dirty="0" err="1"/>
              <a:t>กห</a:t>
            </a:r>
            <a:r>
              <a:rPr lang="th-TH" b="1" dirty="0"/>
              <a:t>.  (เฉพาะ) ที่ ๔๐๐/๖๐ ลง ๒๖ ส.ค.๖๐ เรื่อง การจัดซื้อจัดจ้างและการบริหารพัสดุของ </a:t>
            </a:r>
            <a:r>
              <a:rPr lang="th-TH" b="1" dirty="0" err="1"/>
              <a:t>กห</a:t>
            </a:r>
            <a:r>
              <a:rPr lang="th-TH" b="1" dirty="0"/>
              <a:t>. ระบุเหตุผลและความจำเป็นในการเลือกใช้กรณีหนึ่งกรณีใด ในการจัดซื้อ</a:t>
            </a:r>
            <a:br>
              <a:rPr lang="th-TH" b="1" dirty="0"/>
            </a:br>
            <a:r>
              <a:rPr lang="th-TH" b="1" dirty="0"/>
              <a:t>จัดจ้าง ไม่ชัดเจนและสอดคล้องกับกรณี </a:t>
            </a:r>
            <a:endParaRPr lang="th-TH" b="1" dirty="0">
              <a:solidFill>
                <a:schemeClr val="accent2">
                  <a:lumMod val="50000"/>
                </a:schemeClr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7" name="ตัดมุมสี่เหลี่ยมหนึ่งมุม 5"/>
          <p:cNvSpPr/>
          <p:nvPr/>
        </p:nvSpPr>
        <p:spPr bwMode="auto">
          <a:xfrm>
            <a:off x="1403350" y="1539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1216" y="4379625"/>
            <a:ext cx="8856663" cy="2246769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2000" lvl="1" eaLnBrk="1" hangingPunct="1"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  <a:endParaRPr lang="th-TH" b="1" dirty="0">
              <a:latin typeface="TH SarabunPSK" panose="020B0500040200020003" pitchFamily="34" charset="-34"/>
              <a:cs typeface="+mj-cs"/>
            </a:endParaRPr>
          </a:p>
          <a:p>
            <a:pPr marL="252000" lvl="1" algn="thaiDist" eaLnBrk="1" hangingPunct="1">
              <a:defRPr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- </a:t>
            </a:r>
            <a:r>
              <a:rPr lang="th-TH" b="1" dirty="0"/>
              <a:t>ให้หัวหน้าหน่วยงานของรัฐตามในคำสั่ง </a:t>
            </a:r>
            <a:r>
              <a:rPr lang="th-TH" b="1" dirty="0" err="1"/>
              <a:t>กห</a:t>
            </a:r>
            <a:r>
              <a:rPr lang="th-TH" b="1" dirty="0"/>
              <a:t>. (เฉพาะ) ที่ ๖๒/๖๒ ลง ๓๐ ก.ย.๖๒ </a:t>
            </a:r>
            <a:br>
              <a:rPr lang="th-TH" b="1" dirty="0"/>
            </a:br>
            <a:r>
              <a:rPr lang="th-TH" b="1" dirty="0"/>
              <a:t>เรื่อง การจัดซื้อจัดจ้างและการบริหารพัสดุของ </a:t>
            </a:r>
            <a:r>
              <a:rPr lang="th-TH" b="1" dirty="0" err="1"/>
              <a:t>กห</a:t>
            </a:r>
            <a:r>
              <a:rPr lang="th-TH" b="1" dirty="0"/>
              <a:t>. ระบุเหตุผลและความจำเป็น</a:t>
            </a:r>
            <a:br>
              <a:rPr lang="th-TH" b="1" dirty="0"/>
            </a:br>
            <a:r>
              <a:rPr lang="th-TH" b="1" dirty="0"/>
              <a:t>ในการเลือกใช้ กรณีหนึ่งกรณีใดในการจัดซื้อจัดจ้างโดยวิธีคัดเลือกและวิธีเฉพาะเจาะจง</a:t>
            </a:r>
            <a:br>
              <a:rPr lang="th-TH" b="1" dirty="0"/>
            </a:br>
            <a:r>
              <a:rPr lang="th-TH" b="1" dirty="0"/>
              <a:t>ให้ชัดเจนและสอดคล้องกับกรณี</a:t>
            </a:r>
            <a:endParaRPr lang="th-TH" altLang="th-TH" b="1" dirty="0">
              <a:solidFill>
                <a:srgbClr val="002060"/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51216" y="1412776"/>
            <a:ext cx="830921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การจัดซื้อจัดจ้างโดยวิธีคัดเลือกและวิธีเฉพาะเจาะจง</a:t>
            </a:r>
            <a:endParaRPr lang="th-TH" b="1" dirty="0"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14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9260681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06375" y="1806575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>
                <a:solidFill>
                  <a:srgbClr val="000000"/>
                </a:solidFill>
              </a:rPr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26627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1216" y="2167116"/>
            <a:ext cx="8856663" cy="2015936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b="1" dirty="0">
                <a:solidFill>
                  <a:srgbClr val="00B050"/>
                </a:solidFill>
                <a:latin typeface="TH Sarabun New" panose="020B0500040200020003" pitchFamily="34" charset="-34"/>
                <a:cs typeface="+mj-cs"/>
              </a:rPr>
              <a:t>  </a:t>
            </a:r>
            <a:r>
              <a:rPr lang="en-US" altLang="th-TH" sz="2400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+mj-cs"/>
              </a:rPr>
              <a:t>-</a:t>
            </a:r>
            <a:r>
              <a:rPr lang="th-TH" altLang="th-TH" sz="2400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+mj-cs"/>
              </a:rPr>
              <a:t> </a:t>
            </a:r>
            <a:r>
              <a:rPr lang="th-TH" altLang="th-TH" sz="23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+mj-cs"/>
              </a:rPr>
              <a:t>กรณีที่ส่วนราชการไม่ปฏิบัติตามมติ ครม. </a:t>
            </a:r>
            <a:r>
              <a:rPr lang="th-TH" sz="2300" b="1" dirty="0">
                <a:latin typeface="TH SarabunPSK" panose="020B0500040200020003" pitchFamily="34" charset="-34"/>
              </a:rPr>
              <a:t>(หนังสือ </a:t>
            </a:r>
            <a:r>
              <a:rPr lang="th-TH" sz="2300" b="1" dirty="0" err="1">
                <a:latin typeface="TH SarabunPSK" panose="020B0500040200020003" pitchFamily="34" charset="-34"/>
              </a:rPr>
              <a:t>สลค</a:t>
            </a:r>
            <a:r>
              <a:rPr lang="th-TH" sz="2300" b="1" dirty="0">
                <a:latin typeface="TH SarabunPSK" panose="020B0500040200020003" pitchFamily="34" charset="-34"/>
              </a:rPr>
              <a:t>. ที่ สร. ๐๒๐๒/ว๒๒๒ ลง ๑๘ พ.ย.๒๓)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23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+mj-cs"/>
              </a:rPr>
              <a:t>ที่กำหนดโดยสรุปว่า “ส่วนราชการที่มีความจำเป็นต้องส่งข้าราชการไปศึกษาหาความชำนาญในการใช้เครื่องจักรเครื่องมือที่สั่งซื้อจากต่างประเทศ ไม่จำเป็นต้องใช้วิธีตกลงกับผู้ขายเพื่อคำนวณเงินค่าใช้จ่ายในการใช้ดูงานรวมไว้ในค่าสิ่งของที่จำหน่ายให้ ซึ่งเป็นวิธีการที่ไม่ถูกต้อง เนื่องจากราชการต้องซื้อของแพงขึ้น...”</a:t>
            </a:r>
            <a:endParaRPr lang="th-TH" sz="2300" b="1" dirty="0">
              <a:solidFill>
                <a:schemeClr val="accent2">
                  <a:lumMod val="50000"/>
                </a:schemeClr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7" name="ตัดมุมสี่เหลี่ยมหนึ่งมุม 5"/>
          <p:cNvSpPr/>
          <p:nvPr/>
        </p:nvSpPr>
        <p:spPr bwMode="auto">
          <a:xfrm>
            <a:off x="1403350" y="1539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8923" y="4365104"/>
            <a:ext cx="8856663" cy="1231106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50825" lvl="1" eaLnBrk="1" hangingPunct="1"/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+mj-cs"/>
            </a:endParaRPr>
          </a:p>
          <a:p>
            <a:pPr marL="250825" lvl="1" algn="thaiDist" eaLnBrk="1" hangingPunct="1"/>
            <a:r>
              <a:rPr lang="th-TH" altLang="th-TH" sz="23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- </a:t>
            </a:r>
            <a:r>
              <a:rPr lang="th-TH" altLang="th-TH" sz="2300" b="1" dirty="0">
                <a:solidFill>
                  <a:schemeClr val="accent2">
                    <a:lumMod val="50000"/>
                  </a:schemeClr>
                </a:solidFill>
                <a:latin typeface="TH Sarabun New" pitchFamily="34" charset="-34"/>
                <a:cs typeface="+mj-cs"/>
              </a:rPr>
              <a:t>ให้ส่วนราชการผู้ซื้อตั้งงบประมาณสำหรับค่าใช้จ่ายในการดูงานไว้ต่างหาก ผู้ซื้อจะรับผิดชอบเอง ผู้ขายมีหน้าที่ฝึกอบรมให้เท่านั้น</a:t>
            </a:r>
            <a:endParaRPr lang="th-TH" sz="2300" b="1" spc="-1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51216" y="1412776"/>
            <a:ext cx="830921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การปฏิบัติตามมติ ครม. (หนังสือ </a:t>
            </a:r>
            <a:r>
              <a:rPr lang="th-TH" b="1" dirty="0" err="1">
                <a:latin typeface="TH SarabunPSK" panose="020B0500040200020003" pitchFamily="34" charset="-34"/>
                <a:cs typeface="+mj-cs"/>
              </a:rPr>
              <a:t>สลค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. ที่ สร. ๐๒๐๒/ว๒๒๒ ลง ๑๘ พ.ย.๒๓)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15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7642669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7171"/>
            <a:ext cx="9144000" cy="6858000"/>
          </a:xfrm>
          <a:prstGeom prst="rect">
            <a:avLst/>
          </a:prstGeom>
          <a:noFill/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06375" y="1806575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</a:t>
            </a:r>
          </a:p>
        </p:txBody>
      </p:sp>
      <p:pic>
        <p:nvPicPr>
          <p:cNvPr id="30723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6521" y="2060848"/>
            <a:ext cx="8856663" cy="1292662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- เมื่อ</a:t>
            </a: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</a:rPr>
              <a:t>สำนักงบประมาณ</a:t>
            </a: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ให้ความเห็นชอบความเหมาะสมด้านราคา จะให้หน่วยดำเนินการขอขยายระยะเวลาก่อหนี้ก่อนลงนามในสัญญา ทำให้มีระยะเวลาเพิ่มขึ้นก่อนนำเรียน </a:t>
            </a:r>
            <a:r>
              <a:rPr lang="th-TH" sz="2500" b="1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ปล.กห</a:t>
            </a: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. เพื่อขออนุมัติ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7" name="ตัดมุมสี่เหลี่ยมหนึ่งมุม 5"/>
          <p:cNvSpPr/>
          <p:nvPr/>
        </p:nvSpPr>
        <p:spPr bwMode="auto">
          <a:xfrm>
            <a:off x="1403350" y="1539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n-cs"/>
              </a:rPr>
              <a:t>วาระที่ 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668" y="3353510"/>
            <a:ext cx="8856663" cy="1292662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62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- ให้หน่วยพิจารณางวดการจ่ายเงินหากเกินปีงบประมาณที่ ครม. ได้อนุมัติไว้ ให้ดำเนินการขอขยายระยะเวลาก่อหนี้ควบคู่กับการขอทำความตกลงด้านราคากับสำนักงบประมาณ  </a:t>
            </a:r>
            <a:endParaRPr lang="th-TH" sz="2500" b="1" spc="-1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04910" y="1283355"/>
            <a:ext cx="830921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กรณีงวดการชำระเงินเกินระยะเวลาก่อหนี้ผูกพัน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16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61525051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7171"/>
            <a:ext cx="9144000" cy="6858000"/>
          </a:xfrm>
          <a:prstGeom prst="rect">
            <a:avLst/>
          </a:prstGeom>
          <a:noFill/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06375" y="1806575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</a:t>
            </a:r>
          </a:p>
        </p:txBody>
      </p:sp>
      <p:pic>
        <p:nvPicPr>
          <p:cNvPr id="30723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6521" y="2060848"/>
            <a:ext cx="8856663" cy="1384995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- </a:t>
            </a:r>
            <a:r>
              <a:rPr lang="th-TH" b="1" dirty="0"/>
              <a:t>หน่วยเข้าใจคลาดเคลื่อนเกี่ยวกับการขอยกเว้นผ่อนผันการปฏิบัติตามประกาศคณะกรรมการ ค.</a:t>
            </a:r>
            <a:r>
              <a:rPr lang="th-TH" b="1" dirty="0" err="1"/>
              <a:t>ป.ท</a:t>
            </a:r>
            <a:r>
              <a:rPr lang="th-TH" b="1" dirty="0"/>
              <a:t>. ตามมาตรา ๑๗, ๑๘ และ ๑๙</a:t>
            </a:r>
            <a:endParaRPr lang="th-TH" b="1" dirty="0">
              <a:solidFill>
                <a:schemeClr val="accent2">
                  <a:lumMod val="75000"/>
                </a:schemeClr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7" name="ตัดมุมสี่เหลี่ยมหนึ่งมุม 5"/>
          <p:cNvSpPr/>
          <p:nvPr/>
        </p:nvSpPr>
        <p:spPr bwMode="auto">
          <a:xfrm>
            <a:off x="1403350" y="1539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n-cs"/>
              </a:rPr>
              <a:t>วาระที่ 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668" y="3501008"/>
            <a:ext cx="8856663" cy="2400657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62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- </a:t>
            </a:r>
            <a:r>
              <a:rPr lang="th-TH" sz="2400" b="1" dirty="0"/>
              <a:t>ให้ </a:t>
            </a:r>
            <a:r>
              <a:rPr lang="th-TH" sz="2400" b="1" dirty="0" err="1"/>
              <a:t>นขต.กห</a:t>
            </a:r>
            <a:r>
              <a:rPr lang="th-TH" sz="2400" b="1" dirty="0"/>
              <a:t>. และเหล่าทัพ กำกับดูแลการปฏิบัติตามประกาศคณะกรรมการ ค.</a:t>
            </a:r>
            <a:r>
              <a:rPr lang="th-TH" sz="2400" b="1" dirty="0" err="1"/>
              <a:t>ป.ท</a:t>
            </a:r>
            <a:r>
              <a:rPr lang="th-TH" sz="2400" b="1" dirty="0"/>
              <a:t>. ดังกล่าว </a:t>
            </a:r>
            <a:br>
              <a:rPr lang="th-TH" sz="2400" b="1" dirty="0"/>
            </a:br>
            <a:r>
              <a:rPr lang="th-TH" sz="2400" b="1" dirty="0"/>
              <a:t>กรณีการขอยกเว้นผ่อนผันการปฏิบัติตามประกาศคณะกรรมการ ค.</a:t>
            </a:r>
            <a:r>
              <a:rPr lang="th-TH" sz="2400" b="1" dirty="0" err="1"/>
              <a:t>ป.ท</a:t>
            </a:r>
            <a:r>
              <a:rPr lang="th-TH" sz="2400" b="1" dirty="0"/>
              <a:t>. ให้ดำเนินการโดยผ่านคณะกรรมการที่มีหน้าที่รับผิดชอบตามที่ </a:t>
            </a:r>
            <a:r>
              <a:rPr lang="th-TH" sz="2400" b="1" dirty="0" err="1"/>
              <a:t>ปล.กห</a:t>
            </a:r>
            <a:r>
              <a:rPr lang="th-TH" sz="2400" b="1" dirty="0"/>
              <a:t>. ได้อนุมัติแนวทางไว้ รายละเอียดตามหนังสือ </a:t>
            </a:r>
            <a:r>
              <a:rPr lang="th-TH" sz="2400" b="1" dirty="0" err="1"/>
              <a:t>สงป.กห</a:t>
            </a:r>
            <a:r>
              <a:rPr lang="th-TH" sz="2400" b="1" dirty="0"/>
              <a:t>. ด่วนมาก ที่ </a:t>
            </a:r>
            <a:r>
              <a:rPr lang="th-TH" sz="2400" b="1" dirty="0" err="1"/>
              <a:t>กห</a:t>
            </a:r>
            <a:r>
              <a:rPr lang="th-TH" sz="2400" b="1" dirty="0"/>
              <a:t> ๐๒๐๘/๑๔๒๐ ลง ๒๒ เม.ย.๖๒</a:t>
            </a:r>
            <a:endParaRPr lang="en-US" sz="2400" b="1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500" b="1" spc="-1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304910" y="1283355"/>
            <a:ext cx="830921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/>
              <a:t>การปฏิบัติตามประกาศคณะกรรมการ ค.</a:t>
            </a:r>
            <a:r>
              <a:rPr lang="th-TH" b="1" dirty="0" err="1"/>
              <a:t>ป.ท</a:t>
            </a:r>
            <a:r>
              <a:rPr lang="th-TH" b="1" dirty="0"/>
              <a:t>. </a:t>
            </a:r>
            <a:endParaRPr lang="th-TH" b="1" dirty="0"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17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7740597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88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23528" y="1484784"/>
            <a:ext cx="8129356" cy="6524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b="1" dirty="0"/>
              <a:t>การกำหนดคุณสมบัติของผู้เสนอราคา</a:t>
            </a:r>
          </a:p>
        </p:txBody>
      </p:sp>
      <p:pic>
        <p:nvPicPr>
          <p:cNvPr id="11268" name="Picture 13" descr="Picture111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3571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3668" y="2276872"/>
            <a:ext cx="8856663" cy="2108269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- </a:t>
            </a:r>
            <a:r>
              <a:rPr lang="th-TH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หน่วยกำหนดคุณสมบัติของผู้เสนอราคาเกินความจำเป็นทำให้เกิดปัญหาในการปฏิบัติโดยเฉพาะ</a:t>
            </a:r>
            <a:br>
              <a:rPr lang="th-TH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</a:br>
            <a:r>
              <a:rPr lang="th-TH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การจัดหาพัสดุที่มีลักษณะเป็นระบบที่ประกอบด้วยอุปกรณ์หลักและอุปกรณ์รอง </a:t>
            </a:r>
            <a:r>
              <a:rPr lang="th-TH" sz="2500" b="1" spc="-1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ต้องใช้อุปกรณ์</a:t>
            </a:r>
            <a:br>
              <a:rPr lang="th-TH" sz="2500" b="1" spc="-1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</a:br>
            <a:r>
              <a:rPr lang="th-TH" sz="2500" b="1" spc="-1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จากหลายตรา/ยี่ห้อ เช่น ผู้เสนอราคาต้องได้รับการแต่งตั้งตัวแทนจากผู้ผลิต หรือผู้แทนจำหน่ายที่ได้รับ</a:t>
            </a:r>
            <a:br>
              <a:rPr lang="th-TH" sz="2500" b="1" spc="-1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</a:br>
            <a:r>
              <a:rPr lang="th-TH" sz="2500" b="1" spc="-1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การแต่งตั้งจากผู้ผลิต เป็นต้น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4420" y="4365104"/>
            <a:ext cx="8856663" cy="1677382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- </a:t>
            </a:r>
            <a:r>
              <a:rPr lang="th-TH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ให้</a:t>
            </a:r>
            <a:r>
              <a:rPr lang="en-US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 </a:t>
            </a:r>
            <a:r>
              <a:rPr lang="th-TH" altLang="th-TH" sz="2500" b="1" dirty="0" err="1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คณก</a:t>
            </a:r>
            <a:r>
              <a:rPr lang="th-TH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./</a:t>
            </a:r>
            <a:r>
              <a:rPr lang="th-TH" altLang="th-TH" sz="2500" b="1" dirty="0" err="1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จนท</a:t>
            </a:r>
            <a:r>
              <a:rPr lang="th-TH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. จัดทำร่างขอบเขตงานหรือ </a:t>
            </a:r>
            <a:r>
              <a:rPr lang="th-TH" altLang="th-TH" sz="2500" b="1" dirty="0" err="1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คฉ</a:t>
            </a:r>
            <a:r>
              <a:rPr lang="th-TH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. ควรแต่งตั้งจากผู้ที่มีความรู้ ความสามารถ ที่เกี่ยวข้องกับงานจัดหาพัสดุนั้นๆ โดยเงื่อนไขของทางราชการต้องคำนึงถึงสภาพความเป็นจริงด้วยว่า </a:t>
            </a:r>
            <a:br>
              <a:rPr lang="th-TH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</a:br>
            <a:r>
              <a:rPr lang="th-TH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จะมีผู้ประกอบการรายใดสามารถผ่านคุณสมบัติด้านเทคนิคได้หรือไม่</a:t>
            </a:r>
            <a:endParaRPr lang="th-TH" sz="2500" b="1" spc="-100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18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6955843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88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23528" y="1484784"/>
            <a:ext cx="8129356" cy="62017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b="1" dirty="0"/>
              <a:t>การกำหนดเวลา</a:t>
            </a:r>
            <a:endParaRPr lang="th-TH" altLang="th-TH" b="1" dirty="0"/>
          </a:p>
        </p:txBody>
      </p:sp>
      <p:pic>
        <p:nvPicPr>
          <p:cNvPr id="11268" name="Picture 13" descr="Picture111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3571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3668" y="2276872"/>
            <a:ext cx="8856663" cy="1646605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marL="342900" indent="-342900" algn="thaiDi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400" b="1" dirty="0"/>
              <a:t>การกำหนดเวลาเริ่มต้นให้มีผลผูกพันของการยืนราคา การส่งมอบพัสดุ และการรับประกัน ในเอกสารเรื่องเดียวกันไม่สอดคล้องกัน (</a:t>
            </a:r>
            <a:r>
              <a:rPr lang="en-US" sz="2400" b="1" dirty="0"/>
              <a:t>“</a:t>
            </a:r>
            <a:r>
              <a:rPr lang="th-TH" sz="2400" b="1" dirty="0"/>
              <a:t>นับถัด</a:t>
            </a:r>
            <a:r>
              <a:rPr lang="en-US" sz="2400" b="1" dirty="0"/>
              <a:t>” “</a:t>
            </a:r>
            <a:r>
              <a:rPr lang="th-TH" sz="2400" b="1" dirty="0"/>
              <a:t>นับจาก</a:t>
            </a:r>
            <a:r>
              <a:rPr lang="en-US" sz="2400" b="1" dirty="0"/>
              <a:t>” “</a:t>
            </a:r>
            <a:r>
              <a:rPr lang="th-TH" sz="2400" b="1" dirty="0"/>
              <a:t>นับแต่</a:t>
            </a:r>
            <a:r>
              <a:rPr lang="en-US" sz="2400" b="1" dirty="0"/>
              <a:t>”</a:t>
            </a:r>
            <a:r>
              <a:rPr lang="th-TH" sz="2400" b="1" dirty="0"/>
              <a:t>)</a:t>
            </a:r>
          </a:p>
          <a:p>
            <a:pPr marL="342900" indent="-342900" algn="thaiDi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th-TH" sz="2500" b="1" spc="-100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4420" y="4005064"/>
            <a:ext cx="8856663" cy="1277273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- </a:t>
            </a:r>
            <a:r>
              <a:rPr lang="th-TH" sz="2400" b="1" dirty="0"/>
              <a:t>การใช้คำเริ่มนับในแต่ละกรณีเช่น กรณีกำหนดยืนราคา...วัน กรณีส่งมอบพัสดุ...วัน กรณีรับประกันความชำรุดบกพร่อง...วัน ขอให้หน่วยใช้คำเริ่มนับ เช่น นับถัด นับจาก นับแต่ ของแต่ละกรณีให้ใช้เหมือนกัน</a:t>
            </a:r>
            <a:endParaRPr lang="th-TH" sz="2500" b="1" spc="-100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19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247066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BBE0E3">
                <a:shade val="45000"/>
                <a:satMod val="135000"/>
              </a:srgb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850" y="-2825"/>
            <a:ext cx="9144000" cy="6827837"/>
          </a:xfrm>
          <a:prstGeom prst="rect">
            <a:avLst/>
          </a:prstGeom>
          <a:noFill/>
        </p:spPr>
      </p:pic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467544" y="1412875"/>
            <a:ext cx="8784975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th-TH" altLang="th-TH" b="1" u="sng" dirty="0">
                <a:solidFill>
                  <a:srgbClr val="1822EC"/>
                </a:solidFill>
                <a:latin typeface="Sylfaen" pitchFamily="18" charset="0"/>
                <a:cs typeface="+mj-cs"/>
              </a:rPr>
              <a:t>วาระที่ ๑</a:t>
            </a: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  <a:t>	ประธานกล่าวเปิดการประชุม</a:t>
            </a:r>
          </a:p>
          <a:p>
            <a:pPr eaLnBrk="1" hangingPunct="1"/>
            <a:r>
              <a:rPr lang="th-TH" altLang="th-TH" b="1" u="sng" dirty="0">
                <a:solidFill>
                  <a:srgbClr val="1822EC"/>
                </a:solidFill>
                <a:latin typeface="Sylfaen" pitchFamily="18" charset="0"/>
                <a:cs typeface="+mj-cs"/>
              </a:rPr>
              <a:t>วาระที่ ๒</a:t>
            </a: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  <a:t>	ฝ่ายเลขาฯ ชี้แจง</a:t>
            </a:r>
          </a:p>
          <a:p>
            <a:pPr eaLnBrk="1" hangingPunct="1">
              <a:spcAft>
                <a:spcPts val="600"/>
              </a:spcAft>
            </a:pPr>
            <a:r>
              <a:rPr lang="th-TH" altLang="th-TH" b="1" u="sng" dirty="0">
                <a:solidFill>
                  <a:srgbClr val="1822EC"/>
                </a:solidFill>
                <a:latin typeface="Sylfaen" pitchFamily="18" charset="0"/>
                <a:cs typeface="+mj-cs"/>
              </a:rPr>
              <a:t>วาระที่ ๓</a:t>
            </a: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  <a:t>	พิจารณา</a:t>
            </a:r>
            <a:b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</a:b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  <a:t>	๓.๑ ปัญหาข้อขัดข้องการจัดซื้อจัดจ้างประจำปีงบประมาณ พ.ศ.๒๕๖๒ </a:t>
            </a:r>
          </a:p>
          <a:p>
            <a:pPr eaLnBrk="1" hangingPunct="1">
              <a:spcAft>
                <a:spcPts val="600"/>
              </a:spcAft>
            </a:pP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  <a:t>	        และแนวทางการจัดซื้อจัดจ้างประจำปีงบประมาณ พ.ศ.๒๕๖๓ </a:t>
            </a:r>
          </a:p>
          <a:p>
            <a:pPr eaLnBrk="1" hangingPunct="1">
              <a:spcAft>
                <a:spcPts val="600"/>
              </a:spcAft>
            </a:pP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  <a:t>	๓.๒ ข้อสังเกต /</a:t>
            </a: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</a:rPr>
              <a:t>ข้อเสนอแนะ  </a:t>
            </a: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  <a:t>ของ กบ.ทหาร</a:t>
            </a:r>
          </a:p>
          <a:p>
            <a:pPr eaLnBrk="1" hangingPunct="1">
              <a:spcAft>
                <a:spcPts val="600"/>
              </a:spcAft>
            </a:pP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  <a:t>	๓.๓ ข้อสังเกต/ข้อเสนอแนะ สำนักงาน ผอ.</a:t>
            </a:r>
            <a:r>
              <a:rPr lang="th-TH" altLang="th-TH" b="1" dirty="0" err="1">
                <a:solidFill>
                  <a:srgbClr val="1822EC"/>
                </a:solidFill>
                <a:latin typeface="Sylfaen" pitchFamily="18" charset="0"/>
                <a:cs typeface="+mj-cs"/>
              </a:rPr>
              <a:t>สงป.กห</a:t>
            </a: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  <a:t>., สำนักงาน รอง </a:t>
            </a:r>
            <a:r>
              <a:rPr lang="th-TH" altLang="th-TH" b="1" dirty="0" err="1">
                <a:solidFill>
                  <a:srgbClr val="1822EC"/>
                </a:solidFill>
                <a:latin typeface="Sylfaen" pitchFamily="18" charset="0"/>
                <a:cs typeface="+mj-cs"/>
              </a:rPr>
              <a:t>ปล.กห</a:t>
            </a: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  <a:t>., 	      	        และสำนักงาน </a:t>
            </a:r>
            <a:r>
              <a:rPr lang="th-TH" altLang="th-TH" b="1" dirty="0" err="1">
                <a:solidFill>
                  <a:srgbClr val="1822EC"/>
                </a:solidFill>
                <a:latin typeface="Sylfaen" pitchFamily="18" charset="0"/>
                <a:cs typeface="+mj-cs"/>
              </a:rPr>
              <a:t>ปล.กห</a:t>
            </a: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  <a:t>.</a:t>
            </a:r>
          </a:p>
          <a:p>
            <a:pPr eaLnBrk="1" hangingPunct="1"/>
            <a:r>
              <a:rPr lang="th-TH" altLang="th-TH" b="1" u="sng" dirty="0">
                <a:solidFill>
                  <a:srgbClr val="1822EC"/>
                </a:solidFill>
                <a:latin typeface="Sylfaen" pitchFamily="18" charset="0"/>
                <a:cs typeface="+mj-cs"/>
              </a:rPr>
              <a:t>วาระที่ ๔</a:t>
            </a: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  <a:t>	เรื่องอื่นๆ (ถ้ามี)</a:t>
            </a:r>
          </a:p>
          <a:p>
            <a:pPr eaLnBrk="1" hangingPunct="1"/>
            <a:r>
              <a:rPr lang="th-TH" altLang="th-TH" b="1" u="sng" dirty="0">
                <a:solidFill>
                  <a:srgbClr val="1822EC"/>
                </a:solidFill>
                <a:latin typeface="Sylfaen" pitchFamily="18" charset="0"/>
                <a:cs typeface="+mj-cs"/>
              </a:rPr>
              <a:t>วาระที่ ๕</a:t>
            </a:r>
            <a:r>
              <a:rPr lang="th-TH" altLang="th-TH" b="1" dirty="0">
                <a:solidFill>
                  <a:srgbClr val="1822EC"/>
                </a:solidFill>
                <a:latin typeface="Sylfaen" pitchFamily="18" charset="0"/>
                <a:cs typeface="+mj-cs"/>
              </a:rPr>
              <a:t>	ประธานกล่าวปิดประชุม</a:t>
            </a:r>
          </a:p>
        </p:txBody>
      </p:sp>
      <p:sp>
        <p:nvSpPr>
          <p:cNvPr id="4" name="ตัดมุมสี่เหลี่ยมหนึ่งมุม 5"/>
          <p:cNvSpPr/>
          <p:nvPr/>
        </p:nvSpPr>
        <p:spPr bwMode="auto">
          <a:xfrm>
            <a:off x="1258888" y="203200"/>
            <a:ext cx="7429500" cy="1003300"/>
          </a:xfrm>
          <a:prstGeom prst="snip1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วาระการประชุม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B0548-8523-42EC-A11C-C934EE3E285F}" type="slidenum">
              <a:rPr lang="th-TH" altLang="th-TH" smtClean="0"/>
              <a:pPr>
                <a:defRPr/>
              </a:pPr>
              <a:t>2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2440029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88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23528" y="1484784"/>
            <a:ext cx="8129356" cy="62017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b="1" dirty="0"/>
              <a:t>การใช้ดุลพินิจของคณะกรรมการซื้อหรือจ้าง</a:t>
            </a:r>
            <a:endParaRPr lang="th-TH" altLang="th-TH" b="1" dirty="0"/>
          </a:p>
        </p:txBody>
      </p:sp>
      <p:pic>
        <p:nvPicPr>
          <p:cNvPr id="11268" name="Picture 13" descr="Picture111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3571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3668" y="2276872"/>
            <a:ext cx="8856663" cy="1646605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marL="342900" indent="-342900" algn="thaiDi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400" b="1" dirty="0"/>
              <a:t>การใช้ดุลพินิจของคณะกรรมการซื้อหรือจ้างกรณีที่ให้ผู้ยื่นข้อเสนอผ่านคุณสมบัติหรือเงื่อนไขในการเสนอราคาที่ทางราชการกำหนดไม่ชัดเจน</a:t>
            </a:r>
            <a:endParaRPr lang="en-US" sz="2400" b="1" dirty="0"/>
          </a:p>
          <a:p>
            <a:pPr marL="342900" indent="-342900" algn="thaiDi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th-TH" sz="2500" b="1" spc="-100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4420" y="4005064"/>
            <a:ext cx="8856663" cy="1646605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</a:p>
          <a:p>
            <a:pPr algn="thaiDist"/>
            <a:r>
              <a:rPr lang="en-US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- </a:t>
            </a:r>
            <a:r>
              <a:rPr lang="th-TH" sz="2400" b="1" dirty="0"/>
              <a:t>กรณีที่คณะกรรมการใช้ดุลยพินิจในการให้ผู้ยื่นข้อเสนอผ่านคุณสมบัติหรือเงื่อนไขตามที่ราชการกำหนด คณะกรรมการต้องอธิบายเหตุผลในการใช้ดุลยพินิจดังกล่าวอย่างชัดเจนว่าให้ผู้เสนอราคาผ่านคุณสมบัติด้วยเหตุผลใด</a:t>
            </a:r>
            <a:endParaRPr lang="en-US" sz="2400" b="1" dirty="0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20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9328802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88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23528" y="1484784"/>
            <a:ext cx="8129356" cy="62017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dirty="0"/>
              <a:t>หนังสือรายงานผลการพิจารณาต่อหัวหน้าหน่วยงานของรัฐ</a:t>
            </a:r>
            <a:endParaRPr lang="th-TH" altLang="th-TH" b="1" dirty="0"/>
          </a:p>
        </p:txBody>
      </p:sp>
      <p:pic>
        <p:nvPicPr>
          <p:cNvPr id="11268" name="Picture 13" descr="Picture111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3571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3668" y="2276872"/>
            <a:ext cx="8856663" cy="1631216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marL="342900" indent="-342900" algn="thaiDist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400" dirty="0"/>
              <a:t>หนังสือรายงานผลการพิจารณาต่อหัวหน้าหน่วยงานของรัฐของคณะกรรมการ ไม่รายงานเหตุผลการพิจารณาให้ผู้เสนอราคารายใดรายหนึ่งเป็นผู้ชนะการเสนอราคาและเห็นควรนำเรียนเพื่อขออนุมัติซื้อ/จ้างให้ชัดเจน </a:t>
            </a:r>
            <a:endParaRPr lang="th-TH" sz="2500" b="1" spc="-100" dirty="0">
              <a:solidFill>
                <a:schemeClr val="accent2">
                  <a:lumMod val="75000"/>
                </a:schemeClr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4420" y="4005064"/>
            <a:ext cx="8856663" cy="2385268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</a:p>
          <a:p>
            <a:r>
              <a:rPr lang="en-US" altLang="th-TH" sz="2500" b="1" dirty="0">
                <a:solidFill>
                  <a:schemeClr val="accent2">
                    <a:lumMod val="75000"/>
                  </a:schemeClr>
                </a:solidFill>
                <a:latin typeface="TH Sarabun New" panose="020B0500040200020003" pitchFamily="34" charset="-34"/>
                <a:cs typeface="+mj-cs"/>
              </a:rPr>
              <a:t>- </a:t>
            </a:r>
            <a:r>
              <a:rPr lang="th-TH" sz="2400" dirty="0"/>
              <a:t>ให้รายงานเหตุผลให้ชัดเจน เช่น คณะกรรมการฯ ได้พิจารณาแล้ว </a:t>
            </a:r>
            <a:r>
              <a:rPr lang="th-TH" sz="2400" dirty="0" err="1"/>
              <a:t>หจก</a:t>
            </a:r>
            <a:r>
              <a:rPr lang="th-TH" sz="2400" dirty="0"/>
              <a:t>./บริษัท... มีคุณสมบัติครบถ้วน ถูกต้องและเสนอพัสดุที่มีคุณลักษณะเฉพาะเป็นไปตามเงื่อนไขและความต้องการของทางราชการโดย </a:t>
            </a:r>
            <a:r>
              <a:rPr lang="th-TH" sz="2400" dirty="0" err="1"/>
              <a:t>หจก</a:t>
            </a:r>
            <a:r>
              <a:rPr lang="th-TH" sz="2400" dirty="0"/>
              <a:t>./บริษัท... เสนอราคา/ภายหลังการเจรจาต่อรองราคา เป็นเงิน... บาท ต่ำกว่าวงเงินของทางราชการ/ราคากลางเป็นเงิน... บาท เป็นราคาที่เหมาะสม กอปรกับคณะกรรมการฯ ได้ปฏิบัติ...ด้วยความรอบคอบและคำนึงถึงประโยชน์สูงสุดของทางราชการด้วยแล้ว จึงเห็นควรซื้อ/จ้าง... เป็นต้น</a:t>
            </a:r>
            <a:endParaRPr lang="en-US" sz="2400" b="1" dirty="0"/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21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5929701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3668" y="1428750"/>
            <a:ext cx="8316120" cy="56361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500" b="1" dirty="0"/>
              <a:t>การพิจารณาของคณะกรรมการซื้อหรือจ้างไม่เป็นไปตามหลักการเสนอตรงกับสนอง</a:t>
            </a:r>
          </a:p>
        </p:txBody>
      </p:sp>
      <p:pic>
        <p:nvPicPr>
          <p:cNvPr id="11268" name="Picture 13" descr="Picture111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3571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3668" y="2187104"/>
            <a:ext cx="8856663" cy="2677656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- ค่าปรับร้อยละ ๐.๒๐ ของพัสดุที่ยังไม่ส่งมอบต่อวัน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  (ราชการไม่กำหนดจำนวนวันที่ปรับ แต่ผู้ขาย/ผู้รับจ้างกำหนดปรับได้ไม่เกิน ๑๘๐ วัน)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- คุณสมบัติเจ้าหน้าที่ความปลอดภัยในการทำงาน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  (ราชการกำหนดไม่ต่ำกว่าระดับสามัญ ผู้รับจ้างระดับหัวหน้างาน)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- คุณวุฒิวิศวกรควบคุมงาน    </a:t>
            </a:r>
            <a:endParaRPr lang="th-TH" b="1" spc="-100" dirty="0"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0445" y="4869160"/>
            <a:ext cx="8856663" cy="1384995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n-cs"/>
              </a:rPr>
              <a:t>แนวทางปี ๖๓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n-cs"/>
              </a:rPr>
              <a:t>- ให้คณะกรรมการซื้อหรือจ้างศึกษาขอบเขตงานให้เข้าใจ ตรวจสอบเอกสารให้ถูกต้อง ครบถ้วน เป็นไปตามเงื่อนไขที่ทางราชการกำหนด</a:t>
            </a:r>
            <a:endParaRPr lang="th-TH" b="1" spc="-100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22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8207426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88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3668" y="1484784"/>
            <a:ext cx="8309216" cy="477054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latin typeface="TH SarabunPSK" panose="020B0500040200020003" pitchFamily="34" charset="-34"/>
                <a:cs typeface="+mj-cs"/>
              </a:rPr>
              <a:t>คณะกรรมการซื้อหรือจ้างเชิญชวนผู้ประกอบการไม่น้อยกว่า ๓ ราย แต่มีผู้มาเสนอเพียงรายเดียว</a:t>
            </a:r>
          </a:p>
        </p:txBody>
      </p:sp>
      <p:pic>
        <p:nvPicPr>
          <p:cNvPr id="11268" name="Picture 13" descr="Picture111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3571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3668" y="2276872"/>
            <a:ext cx="8856663" cy="2062103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2500" b="1" dirty="0">
                <a:latin typeface="TH SarabunPSK" pitchFamily="34" charset="-34"/>
                <a:cs typeface="+mj-cs"/>
              </a:rPr>
              <a:t>- คณะกรรมการซื้อหรือจ้างให้เหตุผลสมควรดำเนินการต่อไปไม่ชัดเจนหรือไม่ตรงประเด็น</a:t>
            </a:r>
            <a:endParaRPr lang="th-TH" sz="2500" b="1" dirty="0">
              <a:latin typeface="TH SarabunPSK" pitchFamily="34" charset="-34"/>
              <a:cs typeface="+mj-cs"/>
            </a:endParaRP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latin typeface="TH SarabunPSK" panose="020B0500040200020003" pitchFamily="34" charset="-34"/>
                <a:cs typeface="+mj-cs"/>
              </a:rPr>
              <a:t>- หน่วยไม่อธิบายว่า ได้ดำเนินกรรมวิธีให้เกิดการแข่งขันโดยเป็นธรรมแล้วอย่างไรบ้าง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latin typeface="TH SarabunPSK" panose="020B0500040200020003" pitchFamily="34" charset="-34"/>
                <a:cs typeface="+mj-cs"/>
              </a:rPr>
              <a:t>- หน่วยเข้าใจคลาดเคลื่อนเกี่ยวกับระเบียบ </a:t>
            </a:r>
            <a:r>
              <a:rPr lang="th-TH" sz="2500" b="1" dirty="0" err="1">
                <a:latin typeface="TH SarabunPSK" panose="020B0500040200020003" pitchFamily="34" charset="-34"/>
                <a:cs typeface="+mj-cs"/>
              </a:rPr>
              <a:t>กค</a:t>
            </a:r>
            <a:r>
              <a:rPr lang="th-TH" sz="2500" b="1" dirty="0">
                <a:latin typeface="TH SarabunPSK" panose="020B0500040200020003" pitchFamily="34" charset="-34"/>
                <a:cs typeface="+mj-cs"/>
              </a:rPr>
              <a:t>.ฯ ข้อ ๕๖ (</a:t>
            </a:r>
            <a:r>
              <a:rPr lang="th-TH" sz="2500" b="1" dirty="0" err="1">
                <a:latin typeface="TH SarabunPSK" panose="020B0500040200020003" pitchFamily="34" charset="-34"/>
                <a:cs typeface="+mj-cs"/>
              </a:rPr>
              <a:t>คณก</a:t>
            </a:r>
            <a:r>
              <a:rPr lang="th-TH" sz="2500" b="1" dirty="0">
                <a:latin typeface="TH SarabunPSK" panose="020B0500040200020003" pitchFamily="34" charset="-34"/>
                <a:cs typeface="+mj-cs"/>
              </a:rPr>
              <a:t>.ได้ตรวจสอบเอกสารและเปิดซองไปก่อนที่จะใช้ดุลยพินิจดำเนินการต่อไป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4420" y="4365104"/>
            <a:ext cx="8856663" cy="2062103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sz="2500" b="1" dirty="0">
                <a:latin typeface="TH Sarabun New" panose="020B0500040200020003" pitchFamily="34" charset="-34"/>
                <a:cs typeface="+mj-cs"/>
              </a:rPr>
              <a:t>- </a:t>
            </a:r>
            <a:r>
              <a:rPr lang="th-TH" altLang="th-TH" sz="2500" b="1" dirty="0">
                <a:latin typeface="TH Sarabun New" panose="020B0500040200020003" pitchFamily="34" charset="-34"/>
                <a:cs typeface="+mj-cs"/>
              </a:rPr>
              <a:t>ให้ </a:t>
            </a:r>
            <a:r>
              <a:rPr lang="th-TH" altLang="th-TH" sz="2500" b="1" dirty="0" err="1">
                <a:latin typeface="TH Sarabun New" panose="020B0500040200020003" pitchFamily="34" charset="-34"/>
                <a:cs typeface="+mj-cs"/>
              </a:rPr>
              <a:t>คณก</a:t>
            </a:r>
            <a:r>
              <a:rPr lang="th-TH" altLang="th-TH" sz="2500" b="1" dirty="0">
                <a:latin typeface="TH Sarabun New" panose="020B0500040200020003" pitchFamily="34" charset="-34"/>
                <a:cs typeface="+mj-cs"/>
              </a:rPr>
              <a:t>.ซื้อหรือจ้างพิจารณาว่ามีเหตุผลสมควรที่จะดำเนินการต่อไปโดยไม่ต้องยกเลิก ก่อนพิจารณาเอกสารของผู้ยื่นข้อเสนอ โดย </a:t>
            </a:r>
            <a:r>
              <a:rPr lang="th-TH" altLang="th-TH" sz="2500" b="1" dirty="0" err="1">
                <a:latin typeface="TH Sarabun New" panose="020B0500040200020003" pitchFamily="34" charset="-34"/>
                <a:cs typeface="+mj-cs"/>
              </a:rPr>
              <a:t>คณก</a:t>
            </a:r>
            <a:r>
              <a:rPr lang="th-TH" altLang="th-TH" sz="2500" b="1" dirty="0">
                <a:latin typeface="TH Sarabun New" panose="020B0500040200020003" pitchFamily="34" charset="-34"/>
                <a:cs typeface="+mj-cs"/>
              </a:rPr>
              <a:t>.ซื้อหรือจ้างควรมีหนังสือสอบถามเหตุผลกับหน่วยใช้พัสดุหรือที่เกี่ยวข้องเพื่อประกอบการพิจารณาของ </a:t>
            </a:r>
            <a:r>
              <a:rPr lang="th-TH" altLang="th-TH" sz="2500" b="1" dirty="0" err="1">
                <a:latin typeface="TH Sarabun New" panose="020B0500040200020003" pitchFamily="34" charset="-34"/>
                <a:cs typeface="+mj-cs"/>
              </a:rPr>
              <a:t>คณก</a:t>
            </a:r>
            <a:r>
              <a:rPr lang="th-TH" altLang="th-TH" sz="2500" b="1" dirty="0">
                <a:latin typeface="TH Sarabun New" panose="020B0500040200020003" pitchFamily="34" charset="-34"/>
                <a:cs typeface="+mj-cs"/>
              </a:rPr>
              <a:t>. ซื้อหรือจ้างว่ามีเหตุผลสมควรที่จะดำเนินการต่อไปโดยละเอียด ชัดเจน และตรงประเด็น</a:t>
            </a:r>
            <a:endParaRPr lang="th-TH" sz="2500" b="1" spc="-100" dirty="0"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23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9461391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206375" y="1806575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</a:t>
            </a:r>
          </a:p>
        </p:txBody>
      </p:sp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4832" y="0"/>
            <a:ext cx="9144000" cy="6858000"/>
          </a:xfrm>
          <a:prstGeom prst="rect">
            <a:avLst/>
          </a:prstGeom>
          <a:noFill/>
        </p:spPr>
      </p:pic>
      <p:pic>
        <p:nvPicPr>
          <p:cNvPr id="22531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4267" y="2065173"/>
            <a:ext cx="8856663" cy="2831544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latin typeface="TH SarabunPSK" panose="020B0500040200020003" pitchFamily="34" charset="-34"/>
                <a:cs typeface="+mj-cs"/>
              </a:rPr>
              <a:t>การไม่ปฏิบัติตามแนวทางการพิจารณาคุณสมบัติของผู้เสนอราคาที่เป็นกิจการร่วมค้า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25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ตามหนังสือ </a:t>
            </a:r>
            <a:r>
              <a:rPr lang="th-TH" altLang="th-TH" sz="2500" b="1" dirty="0" err="1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กวจ</a:t>
            </a:r>
            <a:r>
              <a:rPr lang="th-TH" altLang="th-TH" sz="25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. ด่วนที่สุด ที่ </a:t>
            </a:r>
            <a:r>
              <a:rPr lang="th-TH" altLang="th-TH" sz="2500" b="1" dirty="0" err="1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กค</a:t>
            </a:r>
            <a:r>
              <a:rPr lang="th-TH" altLang="th-TH" sz="25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 (</a:t>
            </a:r>
            <a:r>
              <a:rPr lang="th-TH" altLang="th-TH" sz="2500" b="1" dirty="0" err="1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กวจ</a:t>
            </a:r>
            <a:r>
              <a:rPr lang="th-TH" altLang="th-TH" sz="25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) ๐๔๐๕.๒/๒๘๙ ลง ๒๕ มิ.ย.๖๑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sz="25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 - กรณีไม่ได้จดทะเบียนเป็นนิติบุคคลใหม่ นิติบุคคลร่วมค้าทุกรายจะต้องมีคุณสมบัติครบถ้วน เว้นแต่มีข้อตกลงระหว่างผู้เข้าร่วมค้าเป็นลายลักษณ์อักษรกำหนดให้ผู้ร่วมค้ารายใดรายหนึ่งเป็นผู้รับผิดชอบหลักในการเข้าเสนอราคา</a:t>
            </a: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สามารถใช้ผลงานก่อสร้างของผู้ร่วมค้าหลักรายเดียว เป็นผลงานก่อสร้างของกิจการร่วมค้าที่ยื่นเสนอราคาได้</a:t>
            </a:r>
          </a:p>
        </p:txBody>
      </p:sp>
      <p:sp>
        <p:nvSpPr>
          <p:cNvPr id="7" name="ตัดมุมสี่เหลี่ยมหนึ่งมุม 5"/>
          <p:cNvSpPr/>
          <p:nvPr/>
        </p:nvSpPr>
        <p:spPr bwMode="auto">
          <a:xfrm>
            <a:off x="1403349" y="169605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2492" y="4896717"/>
            <a:ext cx="8858438" cy="1292662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  <a:endParaRPr lang="th-TH" b="1" dirty="0">
              <a:latin typeface="TH SarabunPSK" panose="020B0500040200020003" pitchFamily="34" charset="-34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- ให้ </a:t>
            </a:r>
            <a:r>
              <a:rPr lang="th-TH" sz="2500" b="1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คณก</a:t>
            </a: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.ซื้อหรือจ้างพิจารณาคุณสมบัติของผู้ยื่นข้อเสนอให้เป็นไปตามแนวทางปฏิบัติในการพิจารณาคุณสมบัติของผู้ยื่นข้อเสนอที่เป็นกิจการร่วมค้าตามที่ทางราชการกำหนด</a:t>
            </a:r>
            <a:endParaRPr lang="th-TH" sz="2500" b="1" spc="-1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38934" y="1412776"/>
            <a:ext cx="830921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การพิจารณาคุณสมบัติของผู้เสนอราคาที่เป็นกิจการร่วมค้า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24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66406851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3991"/>
            <a:ext cx="9144000" cy="6858000"/>
          </a:xfrm>
          <a:prstGeom prst="rect">
            <a:avLst/>
          </a:prstGeom>
          <a:noFill/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06375" y="1806575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>
                <a:solidFill>
                  <a:srgbClr val="000000"/>
                </a:solidFill>
              </a:rPr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32771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2132856"/>
            <a:ext cx="8856663" cy="1292662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  <a:b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</a:br>
            <a:r>
              <a:rPr lang="th-TH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- </a:t>
            </a:r>
            <a:r>
              <a:rPr lang="th-TH" sz="2400" b="1" dirty="0"/>
              <a:t>ชื่อรายการที่ขออนุมัติจัดซื้อจัดจ้างไม่ตรงกับชื่อรายการตามที่ได้รับการจัดสรรงบประมาณ</a:t>
            </a: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2500" b="1" dirty="0">
              <a:solidFill>
                <a:srgbClr val="333399">
                  <a:lumMod val="75000"/>
                </a:srgbClr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7" name="ตัดมุมสี่เหลี่ยมหนึ่งมุม 5"/>
          <p:cNvSpPr/>
          <p:nvPr/>
        </p:nvSpPr>
        <p:spPr bwMode="auto">
          <a:xfrm>
            <a:off x="1403350" y="1539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387" y="3573016"/>
            <a:ext cx="8856663" cy="1277273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- </a:t>
            </a:r>
            <a:r>
              <a:rPr lang="th-TH" sz="2400" b="1" dirty="0"/>
              <a:t>หน่วยต้องดำเนินการตรวจสอบรายการการจัดซื้อจัดจ้างให้ตรงกับชื่อรายการที่ได้รับการจัดสรรงบประมาณ ก่อนรายงานผู้มีอำนาจอนุมัติสั่งซื้อสั่งจ้าง</a:t>
            </a:r>
            <a:endParaRPr lang="th-TH" sz="2500" b="1" spc="-100" dirty="0">
              <a:solidFill>
                <a:srgbClr val="333399">
                  <a:lumMod val="75000"/>
                </a:srgbClr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07478" y="1346200"/>
            <a:ext cx="8501063" cy="62017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b="1" dirty="0"/>
              <a:t>ชื่อรายการที่ขออนุมัติจัดซื้อจัดจ้าง</a:t>
            </a:r>
            <a:endParaRPr lang="th-TH" altLang="th-TH" b="1" dirty="0">
              <a:solidFill>
                <a:srgbClr val="000000"/>
              </a:solidFill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25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2661548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06375" y="1806575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</a:t>
            </a:r>
          </a:p>
        </p:txBody>
      </p:sp>
      <p:pic>
        <p:nvPicPr>
          <p:cNvPr id="26627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2251" y="1916832"/>
            <a:ext cx="8856663" cy="1384995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  <a:br>
              <a:rPr lang="th-TH" b="1" dirty="0">
                <a:latin typeface="TH SarabunPSK" panose="020B0500040200020003" pitchFamily="34" charset="-34"/>
                <a:cs typeface="+mj-cs"/>
              </a:rPr>
            </a:br>
            <a:r>
              <a:rPr lang="th-TH" b="1" dirty="0">
                <a:latin typeface="TH SarabunPSK" panose="020B0500040200020003" pitchFamily="34" charset="-34"/>
                <a:cs typeface="+mj-cs"/>
              </a:rPr>
              <a:t>- </a:t>
            </a:r>
            <a:r>
              <a:rPr lang="th-TH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คณะกรรมการซื้อหรือจ้าง ไม่ได้เจรจาต่อรองเนื่องจากเห็นว่าราคาเหมาะสมแล้ว</a:t>
            </a:r>
            <a:br>
              <a:rPr lang="th-TH" altLang="th-TH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</a:br>
            <a:endParaRPr lang="th-TH" b="1" dirty="0">
              <a:solidFill>
                <a:schemeClr val="accent2">
                  <a:lumMod val="50000"/>
                </a:schemeClr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7" name="ตัดมุมสี่เหลี่ยมหนึ่งมุม 5"/>
          <p:cNvSpPr/>
          <p:nvPr/>
        </p:nvSpPr>
        <p:spPr bwMode="auto">
          <a:xfrm>
            <a:off x="1403350" y="1539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2250" y="3300923"/>
            <a:ext cx="8856663" cy="3539430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- </a:t>
            </a: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ภายหลังสำนักงบประมาณให้ความเห็นชอบเหมาะสมด้านราคาแบบมีเงื่อนไข</a:t>
            </a:r>
            <a:br>
              <a:rPr lang="th-TH" b="1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</a:br>
            <a:r>
              <a:rPr lang="th-TH" b="1" spc="-1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มีข้อความระบุว่าหาก ......(เหล่าทัพ)ได้... และเจรจาต่อรองจนถึงที่สุดแล้ว ก็เห็นควรเห็นชอบ        ความเหมาะสมด้านราคา 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spc="-1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- หน่วยต้องมีหนังสือยืนยัน เสนอ </a:t>
            </a:r>
            <a:r>
              <a:rPr lang="th-TH" b="1" spc="-100" dirty="0" err="1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สป</a:t>
            </a:r>
            <a:r>
              <a:rPr lang="th-TH" b="1" spc="-1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.(</a:t>
            </a:r>
            <a:r>
              <a:rPr lang="th-TH" b="1" spc="-100" dirty="0" err="1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สงป.กห</a:t>
            </a:r>
            <a:r>
              <a:rPr lang="th-TH" b="1" spc="-1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.) ว่าได้ดำเนินกรรมวิธีโดยคำนึงถึง กฎหมาย กฎ ระเบียบ คำสั่ง มติ ครม. และหนังสือเวียนที่เกี่ยวข้อง และคำนึงถึงประโยชน์สูงสุดของทางราชการแล้วอีกครั้ง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spc="-100" dirty="0">
                <a:solidFill>
                  <a:schemeClr val="accent2">
                    <a:lumMod val="75000"/>
                  </a:schemeClr>
                </a:solidFill>
                <a:latin typeface="TH SarabunPSK" panose="020B0500040200020003" pitchFamily="34" charset="-34"/>
                <a:cs typeface="+mj-cs"/>
              </a:rPr>
              <a:t>- กรณีการจัดซื้อจัดจ้างโดยวิธีคัดเลือกหรือเฉพาะเจาะจง หน่วยควรเจรจาต่อรองในทุกงาน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79388" y="1283355"/>
            <a:ext cx="830921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สำนักงบประมาณให้ความเห็นชอบความเหมาะสมด้านราคา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26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20561046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06375" y="1806575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</a:t>
            </a:r>
          </a:p>
        </p:txBody>
      </p:sp>
      <p:pic>
        <p:nvPicPr>
          <p:cNvPr id="28675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6652" y="2348880"/>
            <a:ext cx="8856663" cy="1292662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  <a:br>
              <a:rPr lang="th-TH" b="1" dirty="0">
                <a:latin typeface="TH SarabunPSK" panose="020B0500040200020003" pitchFamily="34" charset="-34"/>
                <a:cs typeface="+mj-cs"/>
              </a:rPr>
            </a:b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- </a:t>
            </a:r>
            <a:r>
              <a:rPr lang="th-TH" altLang="th-TH" sz="25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กรณีสำนักงบประมาณได้ให้ความเห็นชอบความเหมาะสมด้านราคาต่ำกว่าราคาที่หน่วยรายงาน</a:t>
            </a:r>
            <a:br>
              <a:rPr lang="th-TH" altLang="th-TH" sz="25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</a:br>
            <a:r>
              <a:rPr lang="th-TH" altLang="th-TH" sz="25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ขออนุมัติสั่งซื้อ</a:t>
            </a:r>
            <a:r>
              <a:rPr lang="en-US" altLang="th-TH" sz="25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/</a:t>
            </a:r>
            <a:r>
              <a:rPr lang="th-TH" altLang="th-TH" sz="2500" b="1" dirty="0">
                <a:solidFill>
                  <a:schemeClr val="accent2">
                    <a:lumMod val="50000"/>
                  </a:schemeClr>
                </a:solidFill>
                <a:latin typeface="TH Sarabun New" panose="020B0500040200020003" pitchFamily="34" charset="-34"/>
                <a:cs typeface="+mj-cs"/>
              </a:rPr>
              <a:t>สั่งจ้าง</a:t>
            </a:r>
            <a:endParaRPr lang="th-TH" sz="2500" b="1" dirty="0">
              <a:solidFill>
                <a:schemeClr val="accent2">
                  <a:lumMod val="50000"/>
                </a:schemeClr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7" name="ตัดมุมสี่เหลี่ยมหนึ่งมุม 5"/>
          <p:cNvSpPr/>
          <p:nvPr/>
        </p:nvSpPr>
        <p:spPr bwMode="auto">
          <a:xfrm>
            <a:off x="1403350" y="1539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86652" y="3573016"/>
            <a:ext cx="8856663" cy="1677382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  <a:br>
              <a:rPr lang="th-TH" b="1" dirty="0">
                <a:latin typeface="TH SarabunPSK" panose="020B0500040200020003" pitchFamily="34" charset="-34"/>
                <a:cs typeface="+mj-cs"/>
              </a:rPr>
            </a:b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- หน่วยงานต้องเจรจาต่อรองราคากับบริษัท เพื่อให้อยู่ในกรอบวงเงินที่สำนักงบประมาณให้ความเห็นชอบไว้ แล้วนำเรียนตามสายการบังคับบัญชา ถึง ผบ.</a:t>
            </a:r>
            <a:r>
              <a:rPr lang="th-TH" sz="2500" b="1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ทสส</a:t>
            </a: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. หรือ ผบ.เหล่าทัพ ก่อนเสนอ </a:t>
            </a:r>
            <a:r>
              <a:rPr lang="th-TH" sz="2500" b="1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สป</a:t>
            </a: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.(</a:t>
            </a:r>
            <a:r>
              <a:rPr lang="th-TH" sz="2500" b="1" dirty="0" err="1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สงป.กห</a:t>
            </a:r>
            <a:r>
              <a:rPr lang="th-TH" sz="2500" b="1" dirty="0">
                <a:solidFill>
                  <a:schemeClr val="accent2">
                    <a:lumMod val="50000"/>
                  </a:schemeClr>
                </a:solidFill>
                <a:latin typeface="TH SarabunPSK" panose="020B0500040200020003" pitchFamily="34" charset="-34"/>
                <a:cs typeface="+mj-cs"/>
              </a:rPr>
              <a:t>)</a:t>
            </a:r>
            <a:endParaRPr lang="th-TH" sz="2500" b="1" spc="-100" dirty="0">
              <a:solidFill>
                <a:schemeClr val="accent2">
                  <a:lumMod val="50000"/>
                </a:schemeClr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179388" y="1283355"/>
            <a:ext cx="8309216" cy="52322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j-cs"/>
              </a:rPr>
              <a:t>กรณีสำนักงบประมาณให้ความเห็นชอบวงเงินต่ำกว่าที่ขออนุมัติสั่งซื้อ/จ้าง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27</a:t>
            </a:fld>
            <a:endParaRPr lang="th-TH" altLang="th-TH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7171"/>
            <a:ext cx="9144000" cy="6858000"/>
          </a:xfrm>
          <a:prstGeom prst="rect">
            <a:avLst/>
          </a:prstGeom>
          <a:noFill/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07478" y="1346200"/>
            <a:ext cx="8501063" cy="62017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b="1" dirty="0">
                <a:solidFill>
                  <a:srgbClr val="000000"/>
                </a:solidFill>
              </a:rPr>
              <a:t>การจัดซื้อจัดจ้างโดยวิธี </a:t>
            </a:r>
            <a:r>
              <a:rPr lang="en-US" altLang="th-TH" b="1" dirty="0">
                <a:solidFill>
                  <a:srgbClr val="000000"/>
                </a:solidFill>
              </a:rPr>
              <a:t>G to</a:t>
            </a:r>
            <a:r>
              <a:rPr lang="th-TH" altLang="th-TH" b="1" dirty="0">
                <a:solidFill>
                  <a:srgbClr val="000000"/>
                </a:solidFill>
              </a:rPr>
              <a:t> </a:t>
            </a:r>
            <a:r>
              <a:rPr lang="en-US" altLang="th-TH" b="1" dirty="0">
                <a:solidFill>
                  <a:srgbClr val="000000"/>
                </a:solidFill>
              </a:rPr>
              <a:t>G</a:t>
            </a:r>
            <a:endParaRPr lang="th-TH" altLang="th-TH" b="1" dirty="0">
              <a:solidFill>
                <a:srgbClr val="000000"/>
              </a:solidFill>
            </a:endParaRPr>
          </a:p>
        </p:txBody>
      </p:sp>
      <p:pic>
        <p:nvPicPr>
          <p:cNvPr id="32771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3667" y="2149113"/>
            <a:ext cx="8856663" cy="2215991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latin typeface="TH SarabunPSK" panose="020B0500040200020003" pitchFamily="34" charset="-34"/>
                <a:cs typeface="+mj-cs"/>
              </a:rPr>
              <a:t>- </a:t>
            </a:r>
            <a:r>
              <a:rPr lang="th-TH" sz="2200" b="1" dirty="0" err="1">
                <a:latin typeface="TH SarabunPSK" panose="020B0500040200020003" pitchFamily="34" charset="-34"/>
                <a:cs typeface="+mj-cs"/>
              </a:rPr>
              <a:t>อส</a:t>
            </a:r>
            <a:r>
              <a:rPr lang="th-TH" sz="2200" b="1" dirty="0">
                <a:latin typeface="TH SarabunPSK" panose="020B0500040200020003" pitchFamily="34" charset="-34"/>
                <a:cs typeface="+mj-cs"/>
              </a:rPr>
              <a:t>. มีข้อสังเกตต่อร่างข้อตกลงในบางประเด็น ดังนี้ อนึ่งในโอกาสต่อไป... จะทำร่างข้อตกลงระหว่างรัฐบาลไทยกับรัฐบาลต่างประเทศ ควรดำเนินการให้คณะกรรมการซื้อหรือจ้างโดยวิธีรัฐบาลต่อรัฐบาล พิจารณารายละเอียด เงื่อนไข และราคาที่ผู้แทนรัฐบาลต่างประเทศเสนอ พร้อมทั้งเจรจาต่อรองจนได้ข้อยุติก่อนจัดทำร่างข้อตกลงเสนอให้ </a:t>
            </a:r>
            <a:r>
              <a:rPr lang="th-TH" sz="2200" b="1" dirty="0" err="1">
                <a:latin typeface="TH SarabunPSK" panose="020B0500040200020003" pitchFamily="34" charset="-34"/>
                <a:cs typeface="+mj-cs"/>
              </a:rPr>
              <a:t>อส</a:t>
            </a:r>
            <a:r>
              <a:rPr lang="th-TH" sz="2200" b="1" dirty="0">
                <a:latin typeface="TH SarabunPSK" panose="020B0500040200020003" pitchFamily="34" charset="-34"/>
                <a:cs typeface="+mj-cs"/>
              </a:rPr>
              <a:t>. เพื่อดำเนินการในส่วนที่เกี่ยวข้องตามนัยแห่งระเบียบ </a:t>
            </a:r>
            <a:r>
              <a:rPr lang="th-TH" sz="2200" b="1" dirty="0" err="1">
                <a:latin typeface="TH SarabunPSK" panose="020B0500040200020003" pitchFamily="34" charset="-34"/>
                <a:cs typeface="+mj-cs"/>
              </a:rPr>
              <a:t>กห</a:t>
            </a:r>
            <a:r>
              <a:rPr lang="th-TH" sz="2200" b="1" dirty="0">
                <a:latin typeface="TH SarabunPSK" panose="020B0500040200020003" pitchFamily="34" charset="-34"/>
                <a:cs typeface="+mj-cs"/>
              </a:rPr>
              <a:t>.ว่าด้วยการจัดซื้อจัดจ้างยุทโธปกรณ์และการบริการที่เกี่ยวกับความมั่นคงแห่งชาติโดยวิธี </a:t>
            </a:r>
            <a:r>
              <a:rPr lang="en-US" sz="2200" b="1" dirty="0">
                <a:latin typeface="TH SarabunPSK" panose="020B0500040200020003" pitchFamily="34" charset="-34"/>
                <a:cs typeface="+mj-cs"/>
              </a:rPr>
              <a:t>FMS</a:t>
            </a:r>
            <a:r>
              <a:rPr lang="th-TH" sz="2200" b="1" dirty="0">
                <a:latin typeface="TH SarabunPSK" panose="020B0500040200020003" pitchFamily="34" charset="-34"/>
                <a:cs typeface="+mj-cs"/>
              </a:rPr>
              <a:t> และ </a:t>
            </a:r>
            <a:r>
              <a:rPr lang="en-US" sz="2200" b="1" dirty="0">
                <a:latin typeface="TH SarabunPSK" panose="020B0500040200020003" pitchFamily="34" charset="-34"/>
                <a:cs typeface="+mj-cs"/>
              </a:rPr>
              <a:t>G</a:t>
            </a:r>
            <a:r>
              <a:rPr lang="th-TH" sz="2200" b="1" dirty="0">
                <a:latin typeface="TH SarabunPSK" panose="020B0500040200020003" pitchFamily="34" charset="-34"/>
                <a:cs typeface="+mj-cs"/>
              </a:rPr>
              <a:t> </a:t>
            </a:r>
            <a:r>
              <a:rPr lang="en-US" sz="2200" b="1" dirty="0">
                <a:latin typeface="TH SarabunPSK" panose="020B0500040200020003" pitchFamily="34" charset="-34"/>
                <a:cs typeface="+mj-cs"/>
              </a:rPr>
              <a:t>to</a:t>
            </a:r>
            <a:r>
              <a:rPr lang="th-TH" sz="2200" b="1" dirty="0">
                <a:latin typeface="TH SarabunPSK" panose="020B0500040200020003" pitchFamily="34" charset="-34"/>
                <a:cs typeface="+mj-cs"/>
              </a:rPr>
              <a:t> </a:t>
            </a:r>
            <a:r>
              <a:rPr lang="en-US" sz="2200" b="1" dirty="0">
                <a:latin typeface="TH SarabunPSK" panose="020B0500040200020003" pitchFamily="34" charset="-34"/>
                <a:cs typeface="+mj-cs"/>
              </a:rPr>
              <a:t>G</a:t>
            </a:r>
            <a:endParaRPr lang="th-TH" sz="2200" b="1" dirty="0"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7" name="ตัดมุมสี่เหลี่ยมหนึ่งมุม 5"/>
          <p:cNvSpPr/>
          <p:nvPr/>
        </p:nvSpPr>
        <p:spPr bwMode="auto">
          <a:xfrm>
            <a:off x="1403350" y="1539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n-cs"/>
              </a:rPr>
              <a:t>วาระที่ 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668" y="4365104"/>
            <a:ext cx="8856663" cy="1877437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n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n-cs"/>
              </a:rPr>
              <a:t>แนวทางปี ๖๓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200" b="1" dirty="0">
                <a:solidFill>
                  <a:srgbClr val="000000"/>
                </a:solidFill>
                <a:latin typeface="TH SarabunPSK" panose="020B0500040200020003" pitchFamily="34" charset="-34"/>
                <a:cs typeface="+mn-cs"/>
              </a:rPr>
              <a:t>- คณะกรรมการซื้อหรือจ้าง โดยวิธีรัฐบาลต่อรัฐบาล พิจารณารายละเอียด เงื่อนไข และราคาที่ผู้แทนรัฐบาลต่างประเทศเสนอ พร้อมทั้งเจรจาต่อรอง</a:t>
            </a:r>
            <a:r>
              <a:rPr lang="th-TH" sz="2200" b="1" u="sng" dirty="0">
                <a:solidFill>
                  <a:srgbClr val="000000"/>
                </a:solidFill>
                <a:latin typeface="TH SarabunPSK" panose="020B0500040200020003" pitchFamily="34" charset="-34"/>
                <a:cs typeface="+mn-cs"/>
              </a:rPr>
              <a:t>จนได้ข้อยุติ</a:t>
            </a:r>
            <a:r>
              <a:rPr lang="th-TH" sz="2200" b="1" spc="-100" dirty="0">
                <a:solidFill>
                  <a:srgbClr val="000000"/>
                </a:solidFill>
                <a:latin typeface="TH SarabunPSK" panose="020B0500040200020003" pitchFamily="34" charset="-34"/>
                <a:cs typeface="+mn-cs"/>
              </a:rPr>
              <a:t>ก่อนจัดทำร่างข้อตกลงเสนอให้สำนักงานอัยการสูงสุด </a:t>
            </a:r>
            <a:br>
              <a:rPr lang="th-TH" sz="2200" b="1" spc="-100" dirty="0">
                <a:solidFill>
                  <a:srgbClr val="000000"/>
                </a:solidFill>
                <a:latin typeface="TH SarabunPSK" panose="020B0500040200020003" pitchFamily="34" charset="-34"/>
                <a:cs typeface="+mn-cs"/>
              </a:rPr>
            </a:br>
            <a:r>
              <a:rPr lang="th-TH" sz="2200" b="1" spc="-100" dirty="0">
                <a:solidFill>
                  <a:srgbClr val="000000"/>
                </a:solidFill>
                <a:latin typeface="TH SarabunPSK" panose="020B0500040200020003" pitchFamily="34" charset="-34"/>
                <a:cs typeface="+mn-cs"/>
              </a:rPr>
              <a:t>เพื่อดำเนินการในส่วนที่เกี่ยวข้องตามนัยระเบียบกระทรวงกลาโหมว่าด้วยการจัดซื้อจัดจ้างยุทโธปกรณ์</a:t>
            </a:r>
            <a:br>
              <a:rPr lang="th-TH" sz="2200" b="1" spc="-100" dirty="0">
                <a:solidFill>
                  <a:srgbClr val="000000"/>
                </a:solidFill>
                <a:latin typeface="TH SarabunPSK" panose="020B0500040200020003" pitchFamily="34" charset="-34"/>
                <a:cs typeface="+mn-cs"/>
              </a:rPr>
            </a:br>
            <a:r>
              <a:rPr lang="th-TH" sz="2200" b="1" spc="-100" dirty="0">
                <a:solidFill>
                  <a:srgbClr val="000000"/>
                </a:solidFill>
                <a:latin typeface="TH SarabunPSK" panose="020B0500040200020003" pitchFamily="34" charset="-34"/>
                <a:cs typeface="+mn-cs"/>
              </a:rPr>
              <a:t>และการบริการที่เกี่ยวกับความมั่นคงแห่งชาติ โดยวิธี </a:t>
            </a:r>
            <a:r>
              <a:rPr lang="en-US" sz="2200" b="1" spc="-100" dirty="0">
                <a:solidFill>
                  <a:srgbClr val="000000"/>
                </a:solidFill>
                <a:latin typeface="TH SarabunPSK" panose="020B0500040200020003" pitchFamily="34" charset="-34"/>
                <a:cs typeface="+mn-cs"/>
              </a:rPr>
              <a:t>FMS </a:t>
            </a:r>
            <a:r>
              <a:rPr lang="th-TH" sz="2200" b="1" spc="-100" dirty="0">
                <a:solidFill>
                  <a:srgbClr val="000000"/>
                </a:solidFill>
                <a:latin typeface="TH SarabunPSK" panose="020B0500040200020003" pitchFamily="34" charset="-34"/>
                <a:cs typeface="+mn-cs"/>
              </a:rPr>
              <a:t>และ </a:t>
            </a:r>
            <a:r>
              <a:rPr lang="en-US" sz="2200" b="1" spc="-100" dirty="0">
                <a:solidFill>
                  <a:srgbClr val="000000"/>
                </a:solidFill>
                <a:latin typeface="TH SarabunPSK" panose="020B0500040200020003" pitchFamily="34" charset="-34"/>
                <a:cs typeface="+mn-cs"/>
              </a:rPr>
              <a:t>G TO G</a:t>
            </a:r>
            <a:r>
              <a:rPr lang="th-TH" sz="2200" b="1" spc="-100" dirty="0">
                <a:solidFill>
                  <a:srgbClr val="000000"/>
                </a:solidFill>
                <a:latin typeface="TH SarabunPSK" panose="020B0500040200020003" pitchFamily="34" charset="-34"/>
                <a:cs typeface="+mn-cs"/>
              </a:rPr>
              <a:t> ข้อ ๖.๙</a:t>
            </a:r>
            <a:endParaRPr lang="th-TH" sz="2200" b="1" spc="-100" dirty="0">
              <a:solidFill>
                <a:srgbClr val="333399">
                  <a:lumMod val="75000"/>
                </a:srgbClr>
              </a:solidFill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28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08094677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3991"/>
            <a:ext cx="9144000" cy="6858000"/>
          </a:xfrm>
          <a:prstGeom prst="rect">
            <a:avLst/>
          </a:prstGeom>
          <a:noFill/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06375" y="1806575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>
                <a:solidFill>
                  <a:srgbClr val="000000"/>
                </a:solidFill>
              </a:rPr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32771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9388" y="2132856"/>
            <a:ext cx="8856663" cy="1677382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       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</a:p>
          <a:p>
            <a:pPr lvl="0"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- </a:t>
            </a:r>
            <a:r>
              <a:rPr lang="th-TH" sz="2500" b="1" dirty="0" err="1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อส</a:t>
            </a:r>
            <a:r>
              <a:rPr lang="th-TH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. มีข้อสังเกตการที่หน่วยงานให้คณะกรรมการตรวจสอบพัสดุสามารถลงนามแก้ไขข้อตกลงในส่วนที่ไม่เกี่ยวข้องระยะเวลาส่งมอบ และราคาจ้างได้อาจไม่ต้องด้วยระเบียบ </a:t>
            </a:r>
            <a:r>
              <a:rPr lang="th-TH" sz="2500" b="1" dirty="0" err="1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กห</a:t>
            </a:r>
            <a:r>
              <a:rPr lang="th-TH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.ว่าด้วยการจัดซื้อจัดจ้าง</a:t>
            </a:r>
            <a:br>
              <a:rPr lang="th-TH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</a:br>
            <a:r>
              <a:rPr lang="th-TH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โดยวิธี </a:t>
            </a:r>
            <a:r>
              <a:rPr lang="en-US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FMS</a:t>
            </a:r>
            <a:r>
              <a:rPr lang="th-TH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 และวิธี </a:t>
            </a:r>
            <a:r>
              <a:rPr lang="en-US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G to G </a:t>
            </a:r>
            <a:r>
              <a:rPr lang="th-TH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ข้อ ๖.๑๑</a:t>
            </a:r>
            <a:endParaRPr lang="th-TH" sz="2500" b="1" dirty="0">
              <a:solidFill>
                <a:srgbClr val="333399">
                  <a:lumMod val="75000"/>
                </a:srgbClr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7" name="ตัดมุมสี่เหลี่ยมหนึ่งมุม 5"/>
          <p:cNvSpPr/>
          <p:nvPr/>
        </p:nvSpPr>
        <p:spPr bwMode="auto">
          <a:xfrm>
            <a:off x="1403350" y="1539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9387" y="3810238"/>
            <a:ext cx="8856663" cy="1292662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				</a:t>
            </a: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แนวทางปี ๖๓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- ให้ </a:t>
            </a:r>
            <a:r>
              <a:rPr lang="th-TH" sz="2500" b="1" dirty="0" err="1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นขต.กห</a:t>
            </a:r>
            <a:r>
              <a:rPr lang="th-TH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. และเหล่าทัพ กำกับดูแลในประเด็นการแก้ไขข้อตกลงให้เป็นไปตามระเบียบ </a:t>
            </a:r>
            <a:r>
              <a:rPr lang="th-TH" sz="2500" b="1" dirty="0" err="1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กห</a:t>
            </a:r>
            <a:r>
              <a:rPr lang="th-TH" sz="25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.ว่าด้วยการจัดซื้อจัดจ้างฯ ข้อ ๖.๑๑</a:t>
            </a:r>
            <a:endParaRPr lang="th-TH" sz="2500" b="1" spc="-100" dirty="0">
              <a:solidFill>
                <a:srgbClr val="333399">
                  <a:lumMod val="75000"/>
                </a:srgbClr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07478" y="1346200"/>
            <a:ext cx="8501063" cy="62017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b="1" dirty="0">
                <a:solidFill>
                  <a:srgbClr val="000000"/>
                </a:solidFill>
              </a:rPr>
              <a:t>การจัดซื้อจัดจ้างโดยวิธี </a:t>
            </a:r>
            <a:r>
              <a:rPr lang="en-US" altLang="th-TH" b="1" dirty="0">
                <a:solidFill>
                  <a:srgbClr val="000000"/>
                </a:solidFill>
              </a:rPr>
              <a:t>G to</a:t>
            </a:r>
            <a:r>
              <a:rPr lang="th-TH" altLang="th-TH" b="1" dirty="0">
                <a:solidFill>
                  <a:srgbClr val="000000"/>
                </a:solidFill>
              </a:rPr>
              <a:t> </a:t>
            </a:r>
            <a:r>
              <a:rPr lang="en-US" altLang="th-TH" b="1" dirty="0">
                <a:solidFill>
                  <a:srgbClr val="000000"/>
                </a:solidFill>
              </a:rPr>
              <a:t>G</a:t>
            </a:r>
            <a:endParaRPr lang="th-TH" altLang="th-TH" b="1" dirty="0">
              <a:solidFill>
                <a:srgbClr val="000000"/>
              </a:solidFill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29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4626113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15875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85750" y="1293813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</a:t>
            </a:r>
          </a:p>
        </p:txBody>
      </p:sp>
      <p:pic>
        <p:nvPicPr>
          <p:cNvPr id="5124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1357313" y="1571625"/>
            <a:ext cx="7429500" cy="769938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/>
            <a:r>
              <a:rPr lang="th-TH" altLang="th-TH" sz="4400" b="1" dirty="0">
                <a:solidFill>
                  <a:srgbClr val="000000"/>
                </a:solidFill>
                <a:latin typeface="TH Sarabun New" pitchFamily="34" charset="-34"/>
                <a:cs typeface="+mj-cs"/>
              </a:rPr>
              <a:t>ประธานกล่าวเปิดประชุม</a:t>
            </a:r>
          </a:p>
        </p:txBody>
      </p:sp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428625"/>
            <a:ext cx="7429500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๑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2214562" y="5649593"/>
            <a:ext cx="47529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th-TH" dirty="0">
                <a:latin typeface="TH Sarabun New" pitchFamily="34" charset="-34"/>
                <a:cs typeface="+mj-cs"/>
              </a:rPr>
              <a:t>  </a:t>
            </a:r>
            <a:r>
              <a:rPr lang="th-TH" altLang="th-TH" sz="3600" b="1" dirty="0">
                <a:solidFill>
                  <a:srgbClr val="0000FF"/>
                </a:solidFill>
                <a:latin typeface="TH Sarabun New" pitchFamily="34" charset="-34"/>
                <a:cs typeface="+mj-cs"/>
              </a:rPr>
              <a:t>พล.อ. เกียรติศักดิ์  ลิลิตธรรม</a:t>
            </a:r>
          </a:p>
          <a:p>
            <a:pPr algn="ctr" eaLnBrk="1" hangingPunct="1"/>
            <a:r>
              <a:rPr lang="th-TH" altLang="th-TH" sz="3600" b="1" dirty="0">
                <a:solidFill>
                  <a:srgbClr val="0000FF"/>
                </a:solidFill>
                <a:latin typeface="TH Sarabun New" pitchFamily="34" charset="-34"/>
                <a:cs typeface="+mj-cs"/>
              </a:rPr>
              <a:t>ผอ.</a:t>
            </a:r>
            <a:r>
              <a:rPr lang="th-TH" altLang="th-TH" sz="3600" b="1" dirty="0" err="1">
                <a:solidFill>
                  <a:srgbClr val="0000FF"/>
                </a:solidFill>
                <a:latin typeface="TH Sarabun New" pitchFamily="34" charset="-34"/>
                <a:cs typeface="+mj-cs"/>
              </a:rPr>
              <a:t>สงป.กห</a:t>
            </a:r>
            <a:r>
              <a:rPr lang="th-TH" altLang="th-TH" sz="3600" b="1" dirty="0">
                <a:solidFill>
                  <a:srgbClr val="0000FF"/>
                </a:solidFill>
                <a:latin typeface="TH Sarabun New" pitchFamily="34" charset="-34"/>
                <a:cs typeface="+mj-cs"/>
              </a:rPr>
              <a:t>.</a:t>
            </a:r>
          </a:p>
        </p:txBody>
      </p:sp>
      <p:sp>
        <p:nvSpPr>
          <p:cNvPr id="3" name="ตัวแทนหมายเลขภาพนิ่ง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4A2A0C-0015-465A-B723-3ECFE9CBA9A4}" type="slidenum">
              <a:rPr lang="th-TH" altLang="th-TH" smtClean="0"/>
              <a:pPr>
                <a:defRPr/>
              </a:pPr>
              <a:t>3</a:t>
            </a:fld>
            <a:endParaRPr lang="th-TH" altLang="th-TH"/>
          </a:p>
        </p:txBody>
      </p:sp>
      <p:pic>
        <p:nvPicPr>
          <p:cNvPr id="10" name="Picture 2" descr="C:\Users\PING\Desktop\S__77365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198" y="2636912"/>
            <a:ext cx="1953704" cy="29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3991"/>
            <a:ext cx="9144000" cy="6858000"/>
          </a:xfrm>
          <a:prstGeom prst="rect">
            <a:avLst/>
          </a:prstGeom>
          <a:noFill/>
        </p:spPr>
      </p:pic>
      <p:pic>
        <p:nvPicPr>
          <p:cNvPr id="32771" name="Picture 13" descr="Picture111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1520" y="1556792"/>
            <a:ext cx="8496944" cy="3877985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3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3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ระเบียบ </a:t>
            </a:r>
            <a:r>
              <a:rPr lang="th-TH" sz="3300" b="1" dirty="0" err="1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กห</a:t>
            </a:r>
            <a:r>
              <a:rPr lang="th-TH" sz="33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.ว่าด้วยการจัดซื้อจัดจ้างฯ โดยวิธี </a:t>
            </a:r>
            <a:r>
              <a:rPr lang="en-US" sz="33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FMS</a:t>
            </a:r>
            <a:r>
              <a:rPr lang="th-TH" sz="33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 </a:t>
            </a:r>
            <a:r>
              <a:rPr lang="en-US" sz="33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</a:t>
            </a:r>
            <a:r>
              <a:rPr lang="th-TH" sz="33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3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to</a:t>
            </a:r>
            <a:r>
              <a:rPr lang="th-TH" sz="33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3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</a:t>
            </a:r>
            <a:r>
              <a:rPr lang="th-TH" sz="33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 ๖.๙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0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“หน่วยงานของรัฐ/หน่วยงานที่รับผิดชอบ เสนอร่างสัญญา/ร่างข้อตกลง </a:t>
            </a:r>
            <a:br>
              <a:rPr lang="th-TH" sz="30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</a:br>
            <a:r>
              <a:rPr lang="th-TH" sz="30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โดยคำนึงถึงผลประโยชน์ของประเทศเป็นสำคัญและความเท่าเทียมของทั้งสองฝ่าย เสนอให้กระทรวงการต่างประเทศ และสำนักงานอัยการสูงสุด เพื่อดำเนินการ</a:t>
            </a:r>
            <a:br>
              <a:rPr lang="th-TH" sz="30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</a:br>
            <a:r>
              <a:rPr lang="th-TH" sz="3000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ในส่วนที่เกี่ยวข้อง </a:t>
            </a:r>
            <a:r>
              <a:rPr lang="th-TH" sz="3000" b="1" spc="-100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นำข้อสังเกต ข้อเสนอแนะหรือผลการพิจารณา ไปปฏิบัติให้ถูกต้อง ก่อนรายงานขออนุมัติซื้อหรือจ้างต่อผู้มีอำนาจอนุมัติสั่งซื้อสั่งจ้าง” 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000" b="1" dirty="0">
              <a:solidFill>
                <a:srgbClr val="333399">
                  <a:lumMod val="75000"/>
                </a:srgbClr>
              </a:solidFill>
              <a:latin typeface="TH Sarabun New" panose="020B0500040200020003" pitchFamily="34" charset="-34"/>
              <a:cs typeface="+mj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30</a:t>
            </a:fld>
            <a:endParaRPr lang="th-TH" altLang="th-TH"/>
          </a:p>
        </p:txBody>
      </p:sp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403350" y="1539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</p:spTree>
    <p:extLst>
      <p:ext uri="{BB962C8B-B14F-4D97-AF65-F5344CB8AC3E}">
        <p14:creationId xmlns:p14="http://schemas.microsoft.com/office/powerpoint/2010/main" val="335889328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3991"/>
            <a:ext cx="9144000" cy="6858000"/>
          </a:xfrm>
          <a:prstGeom prst="rect">
            <a:avLst/>
          </a:prstGeom>
          <a:noFill/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06375" y="1806575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>
                <a:solidFill>
                  <a:srgbClr val="000000"/>
                </a:solidFill>
              </a:rPr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>
                <a:solidFill>
                  <a:srgbClr val="000000"/>
                </a:solidFill>
              </a:rPr>
              <a:t>	</a:t>
            </a:r>
          </a:p>
        </p:txBody>
      </p:sp>
      <p:pic>
        <p:nvPicPr>
          <p:cNvPr id="32771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ตัดมุมสี่เหลี่ยมหนึ่งมุม 5"/>
          <p:cNvSpPr/>
          <p:nvPr/>
        </p:nvSpPr>
        <p:spPr bwMode="auto">
          <a:xfrm>
            <a:off x="1403350" y="1539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668" y="1842041"/>
            <a:ext cx="8856663" cy="3170099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000" b="1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ระเบียบกระทรวงกลาโหมว่าด้วยการจัดซื้อจัดจ้างยุทโธปกรณ์และการบริการที่เกี่ยวกับความมั่นคงแห่งชาติ ข้อ ๖.๑๑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- “กระทรวงกลาโหม มีหนังสือถึง สำนักเลขานุการคณะรัฐมนตรี เพื่อ</a:t>
            </a:r>
            <a:r>
              <a:rPr lang="th-TH" b="1" u="sng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นำเสนอ คณะรัฐมนตรี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 พิจารณาอนุมัติ</a:t>
            </a:r>
            <a:r>
              <a:rPr lang="th-TH" b="1" u="sng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ให้หัวหน้าหน่วยงานของรัฐหรือผู้แทน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 </a:t>
            </a:r>
            <a:r>
              <a:rPr lang="th-TH" b="1" u="sng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มีอำนาจลงนามในสัญญา/ข้อตกลง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ระหว่างรัฐบาลแห่งราชอาณาจักรไทยกับรัฐบาลต่างประเทศ ในฐานะผู้แทนรัฐบาลไทย </a:t>
            </a:r>
            <a:r>
              <a:rPr lang="th-TH" b="1" u="sng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รวมถึงการแก้ไขสัญญา/ข้อตกลง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ระหว่างรัฐบาลแห่งราชอาณาจักรไทยกับรัฐบาลต่างประเทศดังกล่าว</a:t>
            </a:r>
            <a:r>
              <a:rPr lang="th-TH" b="1" u="sng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ในส่วนที่มิใช่สาระสำคัญ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+mj-cs"/>
              </a:rPr>
              <a:t>โดยไม่เพิ่มวงเงินจากที่ได้รับอนุมัติไว้ภายหลัง”</a:t>
            </a:r>
            <a:endParaRPr lang="th-TH" b="1" spc="-100" dirty="0">
              <a:solidFill>
                <a:srgbClr val="333399">
                  <a:lumMod val="75000"/>
                </a:srgbClr>
              </a:solidFill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31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5884117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33991"/>
            <a:ext cx="9144000" cy="6858000"/>
          </a:xfrm>
          <a:prstGeom prst="rect">
            <a:avLst/>
          </a:prstGeom>
          <a:noFill/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207963" y="1293813"/>
            <a:ext cx="8501062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</a:t>
            </a:r>
          </a:p>
        </p:txBody>
      </p:sp>
      <p:pic>
        <p:nvPicPr>
          <p:cNvPr id="34819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427163" y="149225"/>
            <a:ext cx="7429500" cy="836613"/>
          </a:xfrm>
          <a:prstGeom prst="snip1Rect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solidFill>
                  <a:schemeClr val="bg1"/>
                </a:solidFill>
                <a:latin typeface="TH Sarabun New" panose="020B0500040200020003" pitchFamily="34" charset="-34"/>
                <a:cs typeface="+mn-cs"/>
              </a:rPr>
              <a:t> </a:t>
            </a:r>
            <a:r>
              <a:rPr lang="th-TH" sz="4400" b="1" dirty="0">
                <a:solidFill>
                  <a:schemeClr val="bg1"/>
                </a:solidFill>
                <a:latin typeface="TH Sarabun New" panose="020B0500040200020003" pitchFamily="34" charset="-34"/>
                <a:cs typeface="+mn-cs"/>
              </a:rPr>
              <a:t> ประเด็นที่ตรวจพบเพิ่มเติม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4475" y="1482725"/>
            <a:ext cx="8643938" cy="4524315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TH SarabunPSK" panose="020B0500040200020003" pitchFamily="34" charset="-34"/>
                <a:cs typeface="+mj-cs"/>
              </a:rPr>
              <a:t>1. การมอบอำนาจ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TH SarabunPSK" panose="020B0500040200020003" pitchFamily="34" charset="-34"/>
                <a:cs typeface="+mj-cs"/>
              </a:rPr>
              <a:t>   - ระบุขอบเขตการมอบอำนาจไม่ชัดเจน 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TH SarabunPSK" panose="020B0500040200020003" pitchFamily="34" charset="-34"/>
                <a:cs typeface="+mj-cs"/>
              </a:rPr>
              <a:t>   - กระทำการก่อนได้รับจะได้รับมอบอำนาจ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TH SarabunPSK" panose="020B0500040200020003" pitchFamily="34" charset="-34"/>
                <a:cs typeface="+mj-cs"/>
              </a:rPr>
              <a:t>   - การลงนามของผู้ที่มีอำนาจผูกพันไม่ครบถ้วนตามที่กำหนดใน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TH SarabunPSK" panose="020B0500040200020003" pitchFamily="34" charset="-34"/>
                <a:cs typeface="+mj-cs"/>
              </a:rPr>
              <a:t>     หนังสือรับรองการจดทะเบียนนิติบุคคล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TH SarabunPSK" panose="020B0500040200020003" pitchFamily="34" charset="-34"/>
                <a:cs typeface="+mj-cs"/>
              </a:rPr>
              <a:t>   - ไม่มีสำเนาบัตรประจำตัวประชาชนหรือ</a:t>
            </a:r>
            <a:r>
              <a:rPr lang="en-US" sz="3600" b="1" dirty="0">
                <a:latin typeface="TH SarabunPSK" panose="020B0500040200020003" pitchFamily="34" charset="-34"/>
                <a:cs typeface="+mj-cs"/>
              </a:rPr>
              <a:t> passport</a:t>
            </a:r>
            <a:r>
              <a:rPr lang="th-TH" sz="3600" b="1" dirty="0">
                <a:latin typeface="TH SarabunPSK" panose="020B0500040200020003" pitchFamily="34" charset="-34"/>
                <a:cs typeface="+mj-cs"/>
              </a:rPr>
              <a:t> ยืนยันตัวตน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TH Sarabun New" panose="020B0500040200020003" pitchFamily="34" charset="-34"/>
              </a:rPr>
              <a:t>2. การดำเนินการตามระเบียบสารบรรณให้ถูกต้องครบถ้วน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h-TH" sz="3600" b="1" dirty="0"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32</a:t>
            </a:fld>
            <a:endParaRPr lang="th-TH" altLang="th-TH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Y:\2พ.อ.ธนภัทร\รูป บก.ทท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47625"/>
            <a:ext cx="9144000" cy="6953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94729" y="1268760"/>
            <a:ext cx="37689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72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ข้อสังเกตของ </a:t>
            </a:r>
          </a:p>
          <a:p>
            <a:pPr algn="ctr"/>
            <a:r>
              <a:rPr lang="th-TH" sz="7200" b="1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กบ.ทหาร</a:t>
            </a: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DF406-0060-4F3D-91F1-AE919FEC8990}" type="slidenum">
              <a:rPr lang="en-US" altLang="th-TH" smtClean="0"/>
              <a:pPr>
                <a:defRPr/>
              </a:pPr>
              <a:t>33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320890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Y:\2พ.อ.ธนภัทร\รูป บก.ทท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47625"/>
            <a:ext cx="9144000" cy="6953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762" y="2276872"/>
            <a:ext cx="8712968" cy="4521879"/>
          </a:xfrm>
          <a:prstGeom prst="rect">
            <a:avLst/>
          </a:prstGeom>
          <a:solidFill>
            <a:srgbClr val="000000">
              <a:alpha val="4902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742950" indent="-742950" algn="thaiDist">
              <a:lnSpc>
                <a:spcPts val="4200"/>
              </a:lnSpc>
              <a:buAutoNum type="thaiNumPeriod"/>
            </a:pPr>
            <a:r>
              <a:rPr lang="th-TH" sz="4000" b="1" spc="-90" dirty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การเปลี่ยนแปลงแก้ไขแผนจัดหา ทำให้การดำเนินกรรมวิธีจัดหาล่าช้า รวมทั้ง</a:t>
            </a:r>
            <a:r>
              <a:rPr lang="th-TH" sz="4000" b="1" spc="-40" dirty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ไม่ได้ขอแก้ไขรายงานการจัดซื้อจัดจ้าง ประจำปีงบประมาณ ที่มีวงเงิน</a:t>
            </a:r>
            <a:r>
              <a:rPr lang="th-TH" sz="4000" b="1" dirty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อยู่ในอำนาจอนุมัติของ </a:t>
            </a:r>
            <a:r>
              <a:rPr lang="th-TH" sz="4000" b="1" dirty="0" err="1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ปล.กห</a:t>
            </a:r>
            <a:r>
              <a:rPr lang="th-TH" sz="4000" b="1" dirty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.</a:t>
            </a:r>
          </a:p>
          <a:p>
            <a:pPr marL="742950" indent="-742950" algn="thaiDist">
              <a:lnSpc>
                <a:spcPts val="4200"/>
              </a:lnSpc>
              <a:buFontTx/>
              <a:buAutoNum type="thaiNumPeriod"/>
            </a:pPr>
            <a:r>
              <a:rPr lang="th-TH" sz="4000" b="1" spc="-7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ไม่มีเอกสารรับรองการจดทะเบียนของบริษัทในประเทศ     ที่ได้รับมอบอำนาจ</a:t>
            </a: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ให้เป็นตัวแทนในการยื่นเอกสาร</a:t>
            </a:r>
            <a:b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เสนอราคา </a:t>
            </a:r>
            <a:r>
              <a:rPr lang="th-TH" sz="4000" b="1" spc="-7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จากบริษัทต่างประเทศ</a:t>
            </a:r>
          </a:p>
          <a:p>
            <a:pPr marL="742950" indent="-742950">
              <a:lnSpc>
                <a:spcPts val="4200"/>
              </a:lnSpc>
              <a:buAutoNum type="thaiNumPeriod"/>
            </a:pPr>
            <a:endParaRPr lang="th-TH" sz="4000" b="1" dirty="0"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DF406-0060-4F3D-91F1-AE919FEC8990}" type="slidenum">
              <a:rPr lang="en-US" altLang="th-TH" smtClean="0"/>
              <a:pPr>
                <a:defRPr/>
              </a:pPr>
              <a:t>34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7038057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Y:\2พ.อ.ธนภัทร\รูป บก.ทท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47625"/>
            <a:ext cx="9144000" cy="6953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762" y="2636912"/>
            <a:ext cx="8712968" cy="4131900"/>
          </a:xfrm>
          <a:prstGeom prst="rect">
            <a:avLst/>
          </a:prstGeom>
          <a:solidFill>
            <a:srgbClr val="000000">
              <a:alpha val="4902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2438" indent="-452438" algn="thaiDist">
              <a:lnSpc>
                <a:spcPts val="4500"/>
              </a:lnSpc>
            </a:pPr>
            <a:r>
              <a:rPr lang="th-TH" sz="4000" b="1" spc="-7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๓. เมื่อมีข้อร้องเรียน หน่วยไม่ตอบข้อร้องเรียนนั้นให้บริษัททราบ</a:t>
            </a:r>
          </a:p>
          <a:p>
            <a:pPr marL="452438" indent="-452438">
              <a:lnSpc>
                <a:spcPts val="4500"/>
              </a:lnSpc>
            </a:pPr>
            <a:r>
              <a:rPr lang="th-TH" sz="4000" b="1" spc="-7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๔. </a:t>
            </a:r>
            <a:r>
              <a:rPr lang="th-TH" sz="4000" b="1" spc="-12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ไม่มีหนังสือสำนักงบประมาณให้ความเห็นชอบ ความเหมาะสม</a:t>
            </a:r>
            <a:r>
              <a:rPr lang="th-TH" sz="4000" b="1" spc="-10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spc="-70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ของราคาในกรณีเป็นงบประมาณผูกพันข้ามปี</a:t>
            </a:r>
          </a:p>
          <a:p>
            <a:pPr marL="452438" indent="-452438" algn="thaiDist">
              <a:lnSpc>
                <a:spcPts val="4500"/>
              </a:lnSpc>
            </a:pP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๕. กรณีการจัดซื้อ/จ้าง เป็นราคาไม่รวมภาษีมูลค่าเพิ่ม </a:t>
            </a:r>
            <a:b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หน่วยไม่ได้ยืนยันว่าหากมีภาษีมูลค่าเพิ่มเกิดขึ้นภายหลัง หน่วยจะปฏิบัติตามกฎหมาย ระเบียบ ข้อบังคับ มติ ครม. และหนังสือเวียนที่เกี่ยวข้องทุกประการ</a:t>
            </a:r>
            <a:endParaRPr lang="th-TH" sz="4000" b="1" spc="-70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DF406-0060-4F3D-91F1-AE919FEC8990}" type="slidenum">
              <a:rPr lang="en-US" altLang="th-TH" smtClean="0"/>
              <a:pPr>
                <a:defRPr/>
              </a:pPr>
              <a:t>35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04326199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 descr="Y:\2พ.อ.ธนภัทร\รูป บก.ทท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-47625"/>
            <a:ext cx="9144000" cy="6953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762" y="2636912"/>
            <a:ext cx="8712968" cy="4131900"/>
          </a:xfrm>
          <a:prstGeom prst="rect">
            <a:avLst/>
          </a:prstGeom>
          <a:solidFill>
            <a:srgbClr val="000000">
              <a:alpha val="49020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2438" indent="-452438" algn="thaiDist">
              <a:lnSpc>
                <a:spcPts val="4500"/>
              </a:lnSpc>
            </a:pP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๖. </a:t>
            </a:r>
            <a:r>
              <a:rPr lang="th-TH" sz="4000" b="1" dirty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การจัดซื้อ/จ้าง ที่เป็นสกุลเงินต่างประเทศ มีบางหน่วยไม่ได้ใช้อัตราแลกเปลี่ยนวันที่เสนอราคา</a:t>
            </a:r>
          </a:p>
          <a:p>
            <a:pPr marL="452438" indent="-452438">
              <a:lnSpc>
                <a:spcPts val="4500"/>
              </a:lnSpc>
            </a:pP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๗</a:t>
            </a:r>
            <a:r>
              <a:rPr lang="th-TH" sz="4000" b="1" dirty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. เอกสาร ไม่ถูกต้อง ครบถ้วน เช่น</a:t>
            </a:r>
          </a:p>
          <a:p>
            <a:pPr marL="452438" indent="-452438">
              <a:lnSpc>
                <a:spcPts val="4500"/>
              </a:lnSpc>
            </a:pP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หนังสือมอบอำนาจ	- หนังสือรับรอง </a:t>
            </a:r>
            <a:r>
              <a:rPr lang="en-US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Notary Public</a:t>
            </a:r>
            <a:endParaRPr lang="th-TH" sz="40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 marL="452438" indent="-452438">
              <a:lnSpc>
                <a:spcPts val="4500"/>
              </a:lnSpc>
            </a:pPr>
            <a:r>
              <a:rPr lang="th-TH" sz="4000" b="1" dirty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4000" b="1" dirty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4000" b="1" dirty="0">
                <a:solidFill>
                  <a:schemeClr val="bg1"/>
                </a:solidFill>
                <a:effectLst/>
                <a:latin typeface="TH SarabunPSK" pitchFamily="34" charset="-34"/>
                <a:cs typeface="TH SarabunPSK" pitchFamily="34" charset="-34"/>
              </a:rPr>
              <a:t>ทะเบียนรับซองเสนอราคา</a:t>
            </a:r>
          </a:p>
          <a:p>
            <a:pPr marL="452438" indent="-452438">
              <a:lnSpc>
                <a:spcPts val="4500"/>
              </a:lnSpc>
            </a:pPr>
            <a:r>
              <a: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    - ไม่แนบเอกสาร คำสั่งแต่งตั้งคณะกรรมการจัดทำ ขอบเขตงาน คำสั่งแต่งตั้งคณะกรรมการกำหนดราคากลาง     </a:t>
            </a:r>
            <a:endParaRPr lang="th-TH" sz="4000" b="1" dirty="0">
              <a:solidFill>
                <a:schemeClr val="bg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DF406-0060-4F3D-91F1-AE919FEC8990}" type="slidenum">
              <a:rPr lang="en-US" altLang="th-TH" smtClean="0"/>
              <a:pPr>
                <a:defRPr/>
              </a:pPr>
              <a:t>36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30596118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24"/>
            <a:ext cx="9144000" cy="6827837"/>
          </a:xfrm>
          <a:prstGeom prst="rect">
            <a:avLst/>
          </a:prstGeom>
          <a:noFill/>
        </p:spPr>
      </p:pic>
      <p:pic>
        <p:nvPicPr>
          <p:cNvPr id="36868" name="Picture 13" descr="Picture111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428625"/>
            <a:ext cx="73183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๔</a:t>
            </a: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1331913" y="1431925"/>
            <a:ext cx="7343775" cy="8302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th-TH" altLang="th-TH" sz="4800" b="1" dirty="0">
                <a:latin typeface="TH Sarabun New" pitchFamily="34" charset="-34"/>
                <a:cs typeface="+mj-cs"/>
              </a:rPr>
              <a:t>เรื่องอื่นๆ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287908" y="2497773"/>
            <a:ext cx="8568184" cy="1323439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28700" lvl="1" indent="-571500" eaLnBrk="1" hangingPunct="1">
              <a:buFontTx/>
              <a:buChar char="-"/>
            </a:pPr>
            <a:r>
              <a:rPr lang="th-TH" altLang="th-TH" sz="4000" b="1" spc="-30" dirty="0">
                <a:latin typeface="Simplified Arabic Fixed" pitchFamily="49" charset="-78"/>
                <a:cs typeface="+mj-cs"/>
              </a:rPr>
              <a:t>คำสั่ง </a:t>
            </a:r>
            <a:r>
              <a:rPr lang="th-TH" altLang="th-TH" sz="4000" b="1" spc="-30" dirty="0" err="1">
                <a:latin typeface="Simplified Arabic Fixed" pitchFamily="49" charset="-78"/>
                <a:cs typeface="+mj-cs"/>
              </a:rPr>
              <a:t>กห</a:t>
            </a:r>
            <a:r>
              <a:rPr lang="th-TH" altLang="th-TH" sz="4000" b="1" spc="-30" dirty="0">
                <a:latin typeface="Simplified Arabic Fixed" pitchFamily="49" charset="-78"/>
                <a:cs typeface="+mj-cs"/>
              </a:rPr>
              <a:t>. (เฉพาะ) ที่ ๖๒/๖๒ ลง ๓๐ ก.ย.</a:t>
            </a:r>
            <a:r>
              <a:rPr lang="th-TH" altLang="th-TH" sz="4000" b="1" dirty="0">
                <a:latin typeface="Simplified Arabic Fixed" pitchFamily="49" charset="-78"/>
                <a:cs typeface="+mj-cs"/>
              </a:rPr>
              <a:t>๖๒ </a:t>
            </a:r>
            <a:br>
              <a:rPr lang="th-TH" altLang="th-TH" sz="4000" b="1" dirty="0">
                <a:latin typeface="Simplified Arabic Fixed" pitchFamily="49" charset="-78"/>
                <a:cs typeface="+mj-cs"/>
              </a:rPr>
            </a:br>
            <a:r>
              <a:rPr lang="th-TH" altLang="th-TH" sz="4000" b="1" dirty="0">
                <a:latin typeface="Simplified Arabic Fixed" pitchFamily="49" charset="-78"/>
                <a:cs typeface="+mj-cs"/>
              </a:rPr>
              <a:t>เรื่อง การจัดซื้อจัดจ้างและการบริหารพัสดุของ </a:t>
            </a:r>
            <a:r>
              <a:rPr lang="th-TH" altLang="th-TH" sz="4000" b="1" dirty="0" err="1">
                <a:latin typeface="Simplified Arabic Fixed" pitchFamily="49" charset="-78"/>
                <a:cs typeface="+mj-cs"/>
              </a:rPr>
              <a:t>กห</a:t>
            </a:r>
            <a:r>
              <a:rPr lang="th-TH" altLang="th-TH" sz="4000" b="1" dirty="0">
                <a:latin typeface="Simplified Arabic Fixed" pitchFamily="49" charset="-78"/>
                <a:cs typeface="+mj-cs"/>
              </a:rPr>
              <a:t>.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37</a:t>
            </a:fld>
            <a:endParaRPr lang="th-TH" altLang="th-TH"/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27837"/>
          </a:xfrm>
          <a:prstGeom prst="rect">
            <a:avLst/>
          </a:prstGeom>
          <a:noFill/>
        </p:spPr>
      </p:pic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285750" y="1293813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</a:t>
            </a:r>
          </a:p>
        </p:txBody>
      </p:sp>
      <p:pic>
        <p:nvPicPr>
          <p:cNvPr id="37892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1402873" y="5457209"/>
            <a:ext cx="6452765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th-TH" altLang="th-TH" sz="6500" b="1" dirty="0">
                <a:solidFill>
                  <a:srgbClr val="3F12AE"/>
                </a:solidFill>
                <a:latin typeface="TH Sarabun New" pitchFamily="34" charset="-34"/>
                <a:cs typeface="+mj-cs"/>
              </a:rPr>
              <a:t>ประธานกล่าวปิดการประชุม</a:t>
            </a:r>
          </a:p>
        </p:txBody>
      </p:sp>
      <p:sp>
        <p:nvSpPr>
          <p:cNvPr id="8" name="ตัดมุมสี่เหลี่ยมหนึ่งมุม 7"/>
          <p:cNvSpPr/>
          <p:nvPr/>
        </p:nvSpPr>
        <p:spPr bwMode="auto">
          <a:xfrm>
            <a:off x="1357313" y="428625"/>
            <a:ext cx="7429500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5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38</a:t>
            </a:fld>
            <a:endParaRPr lang="th-TH" altLang="th-TH"/>
          </a:p>
        </p:txBody>
      </p:sp>
      <p:pic>
        <p:nvPicPr>
          <p:cNvPr id="10" name="Picture 2" descr="C:\Users\PING\Desktop\S__77365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82" y="1615076"/>
            <a:ext cx="2395397" cy="359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85750" y="1293813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</a:t>
            </a:r>
          </a:p>
        </p:txBody>
      </p:sp>
      <p:pic>
        <p:nvPicPr>
          <p:cNvPr id="6148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1357313" y="1447209"/>
            <a:ext cx="7429500" cy="8302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/>
            <a:r>
              <a:rPr lang="th-TH" altLang="th-TH" sz="4800" b="1" dirty="0">
                <a:latin typeface="TH Sarabun New" pitchFamily="34" charset="-34"/>
                <a:cs typeface="+mj-cs"/>
              </a:rPr>
              <a:t>ฝ่ายเลขาฯ ชี้แจง</a:t>
            </a:r>
          </a:p>
        </p:txBody>
      </p:sp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428625"/>
            <a:ext cx="7429500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n-cs"/>
              </a:rPr>
              <a:t>วาระที่ ๒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4</a:t>
            </a:fld>
            <a:endParaRPr lang="th-TH" altLang="th-TH"/>
          </a:p>
        </p:txBody>
      </p:sp>
      <p:pic>
        <p:nvPicPr>
          <p:cNvPr id="8" name="Picture 2" descr="E:\พี่ไก่\img225-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564904"/>
            <a:ext cx="2016224" cy="259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68282" y="5445224"/>
            <a:ext cx="4663419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altLang="en-US" sz="3000" dirty="0">
                <a:solidFill>
                  <a:srgbClr val="00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altLang="en-US" sz="3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พ.อ.วุฒิไกร  </a:t>
            </a:r>
            <a:r>
              <a:rPr lang="th-TH" altLang="en-US" sz="30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พิ</a:t>
            </a:r>
            <a:r>
              <a:rPr lang="th-TH" altLang="en-US" sz="3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บำรุง</a:t>
            </a:r>
          </a:p>
          <a:p>
            <a:pPr algn="ctr" eaLnBrk="1" hangingPunct="1"/>
            <a:r>
              <a:rPr lang="th-TH" altLang="en-US" sz="30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ผอ.ก</a:t>
            </a:r>
            <a:r>
              <a:rPr lang="th-TH" altLang="en-US" sz="3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พด.</a:t>
            </a:r>
            <a:r>
              <a:rPr lang="th-TH" altLang="en-US" sz="3000" b="1" dirty="0" err="1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สงป.กห</a:t>
            </a:r>
            <a:r>
              <a:rPr lang="th-TH" altLang="en-US" sz="3000" b="1" dirty="0">
                <a:solidFill>
                  <a:srgbClr val="0000FF"/>
                </a:solidFill>
                <a:latin typeface="TH SarabunPSK" pitchFamily="34" charset="-34"/>
                <a:cs typeface="TH SarabunPSK" pitchFamily="34" charset="-34"/>
              </a:rPr>
              <a:t>.</a:t>
            </a:r>
            <a:endParaRPr lang="th-TH" altLang="en-US" sz="3000" dirty="0">
              <a:solidFill>
                <a:srgbClr val="0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7"/>
          <p:cNvSpPr txBox="1">
            <a:spLocks noChangeArrowheads="1"/>
          </p:cNvSpPr>
          <p:nvPr/>
        </p:nvSpPr>
        <p:spPr bwMode="auto">
          <a:xfrm>
            <a:off x="539750" y="2000250"/>
            <a:ext cx="8175625" cy="258532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/>
            <a:r>
              <a:rPr lang="th-TH" altLang="th-TH" sz="5400" b="1" dirty="0">
                <a:latin typeface="TH Sarabun New" pitchFamily="34" charset="-34"/>
                <a:cs typeface="+mj-cs"/>
              </a:rPr>
              <a:t>สถานภาพการอนุมัติจัดซื้อจัดจ้าง </a:t>
            </a:r>
            <a:br>
              <a:rPr lang="th-TH" altLang="th-TH" sz="5400" b="1" dirty="0">
                <a:latin typeface="TH Sarabun New" pitchFamily="34" charset="-34"/>
                <a:cs typeface="+mj-cs"/>
              </a:rPr>
            </a:br>
            <a:r>
              <a:rPr lang="th-TH" altLang="th-TH" sz="5400" b="1" dirty="0">
                <a:latin typeface="TH Sarabun New" pitchFamily="34" charset="-34"/>
                <a:cs typeface="+mj-cs"/>
              </a:rPr>
              <a:t>ในอำนาจอนุมัติของ </a:t>
            </a:r>
            <a:r>
              <a:rPr lang="th-TH" altLang="th-TH" sz="5400" b="1" dirty="0" err="1">
                <a:latin typeface="TH Sarabun New" pitchFamily="34" charset="-34"/>
                <a:cs typeface="+mj-cs"/>
              </a:rPr>
              <a:t>ปล.กห</a:t>
            </a:r>
            <a:r>
              <a:rPr lang="th-TH" altLang="th-TH" sz="5400" b="1" dirty="0">
                <a:latin typeface="TH Sarabun New" pitchFamily="34" charset="-34"/>
                <a:cs typeface="+mj-cs"/>
              </a:rPr>
              <a:t>.</a:t>
            </a:r>
            <a:br>
              <a:rPr lang="th-TH" altLang="th-TH" sz="5400" b="1" dirty="0">
                <a:latin typeface="TH Sarabun New" pitchFamily="34" charset="-34"/>
                <a:cs typeface="+mj-cs"/>
              </a:rPr>
            </a:br>
            <a:r>
              <a:rPr lang="th-TH" altLang="th-TH" sz="5400" b="1" dirty="0">
                <a:latin typeface="TH Sarabun New" pitchFamily="34" charset="-34"/>
                <a:cs typeface="+mj-cs"/>
              </a:rPr>
              <a:t>ประจำปีงบประมาณ พ.ศ.๒๕๖๒</a:t>
            </a:r>
          </a:p>
        </p:txBody>
      </p:sp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428625"/>
            <a:ext cx="7429500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๒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5</a:t>
            </a:fld>
            <a:endParaRPr lang="th-TH" altLang="th-TH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1473945"/>
          </a:xfrm>
          <a:prstGeom prst="rect">
            <a:avLst/>
          </a:prstGeom>
          <a:gradFill flip="none" rotWithShape="1">
            <a:gsLst>
              <a:gs pos="0">
                <a:srgbClr val="0066FF">
                  <a:shade val="30000"/>
                  <a:satMod val="115000"/>
                </a:srgbClr>
              </a:gs>
              <a:gs pos="50000">
                <a:srgbClr val="0066FF">
                  <a:shade val="67500"/>
                  <a:satMod val="115000"/>
                </a:srgbClr>
              </a:gs>
              <a:gs pos="100000">
                <a:srgbClr val="0066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th-TH" sz="3200" b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TH Sarabun New" panose="020B0500040200020003" pitchFamily="34" charset="-34"/>
                <a:cs typeface="+mj-cs"/>
              </a:rPr>
              <a:t>สถานภาพการดำเนินงานการขออนุมัติจัดซื้อจัดจ้าง ของ </a:t>
            </a:r>
            <a:r>
              <a:rPr lang="th-TH" sz="3200" b="1" dirty="0" err="1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TH Sarabun New" panose="020B0500040200020003" pitchFamily="34" charset="-34"/>
                <a:cs typeface="+mj-cs"/>
              </a:rPr>
              <a:t>นขต.กห</a:t>
            </a:r>
            <a:r>
              <a:rPr lang="th-TH" sz="3200" b="1" dirty="0">
                <a:solidFill>
                  <a:srgbClr val="FFFF00"/>
                </a:solidFill>
                <a:effectLst>
                  <a:glow rad="228600">
                    <a:srgbClr val="000000"/>
                  </a:glow>
                </a:effectLst>
                <a:latin typeface="TH Sarabun New" panose="020B0500040200020003" pitchFamily="34" charset="-34"/>
                <a:cs typeface="+mj-cs"/>
              </a:rPr>
              <a:t>./ เหล่าทัพ </a:t>
            </a:r>
          </a:p>
          <a:p>
            <a:pPr algn="ctr" eaLnBrk="1" hangingPunct="1">
              <a:defRPr/>
            </a:pPr>
            <a:r>
              <a:rPr lang="th-TH" sz="3600" b="1" dirty="0">
                <a:solidFill>
                  <a:srgbClr val="FFC000"/>
                </a:solidFill>
                <a:effectLst>
                  <a:glow rad="228600">
                    <a:srgbClr val="000000"/>
                  </a:glow>
                </a:effectLst>
                <a:latin typeface="TH Sarabun New" panose="020B0500040200020003" pitchFamily="34" charset="-34"/>
                <a:cs typeface="+mj-cs"/>
              </a:rPr>
              <a:t>ที่อยู่ในอำนาจอนุมัติของ </a:t>
            </a:r>
            <a:r>
              <a:rPr lang="th-TH" sz="3600" b="1" dirty="0" err="1">
                <a:solidFill>
                  <a:srgbClr val="FFC000"/>
                </a:solidFill>
                <a:effectLst>
                  <a:glow rad="228600">
                    <a:srgbClr val="000000"/>
                  </a:glow>
                </a:effectLst>
                <a:latin typeface="TH Sarabun New" panose="020B0500040200020003" pitchFamily="34" charset="-34"/>
                <a:cs typeface="+mj-cs"/>
              </a:rPr>
              <a:t>ปล.กห</a:t>
            </a:r>
            <a:r>
              <a:rPr lang="th-TH" sz="3600" b="1" dirty="0">
                <a:solidFill>
                  <a:srgbClr val="FFC000"/>
                </a:solidFill>
                <a:effectLst>
                  <a:glow rad="228600">
                    <a:srgbClr val="000000"/>
                  </a:glow>
                </a:effectLst>
                <a:latin typeface="TH Sarabun New" panose="020B0500040200020003" pitchFamily="34" charset="-34"/>
                <a:cs typeface="+mj-cs"/>
              </a:rPr>
              <a:t>. ประจำปีงบประมาณ พ.ศ. ๒๕๖๒</a:t>
            </a:r>
            <a:endParaRPr lang="en-US" sz="3200" b="1" dirty="0">
              <a:solidFill>
                <a:srgbClr val="FFC000"/>
              </a:solidFill>
              <a:effectLst>
                <a:glow rad="228600">
                  <a:srgbClr val="000000"/>
                </a:glow>
              </a:effectLst>
              <a:latin typeface="TH Sarabun New" panose="020B0500040200020003" pitchFamily="34" charset="-34"/>
              <a:cs typeface="+mj-cs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23334"/>
              </p:ext>
            </p:extLst>
          </p:nvPr>
        </p:nvGraphicFramePr>
        <p:xfrm>
          <a:off x="0" y="1430539"/>
          <a:ext cx="9144000" cy="5427462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753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87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387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388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หน่วย</a:t>
                      </a:r>
                      <a:endParaRPr lang="th-TH" sz="2300" b="1" i="0" u="none" strike="noStrike" dirty="0">
                        <a:solidFill>
                          <a:schemeClr val="bg1"/>
                        </a:solidFill>
                        <a:effectLst>
                          <a:glow rad="139700">
                            <a:srgbClr val="000000"/>
                          </a:glow>
                        </a:effectLst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13159" marR="13159" marT="12419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จำนวน</a:t>
                      </a:r>
                      <a:endParaRPr lang="th-TH" sz="2300" b="1" i="0" u="none" strike="noStrike" dirty="0">
                        <a:solidFill>
                          <a:schemeClr val="bg1"/>
                        </a:solidFill>
                        <a:effectLst>
                          <a:glow rad="139700">
                            <a:srgbClr val="000000"/>
                          </a:glow>
                        </a:effectLst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13159" marR="13159" marT="124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300" b="1" u="none" strike="noStrike" dirty="0" err="1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ปล.กห</a:t>
                      </a:r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. </a:t>
                      </a:r>
                    </a:p>
                    <a:p>
                      <a:pPr algn="ctr" fontAlgn="ctr"/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อนุมัติแล้ว</a:t>
                      </a:r>
                      <a:endParaRPr lang="th-TH" sz="2300" b="1" i="0" u="none" strike="noStrike" dirty="0">
                        <a:solidFill>
                          <a:schemeClr val="bg1"/>
                        </a:solidFill>
                        <a:effectLst>
                          <a:glow rad="139700">
                            <a:srgbClr val="000000"/>
                          </a:glow>
                        </a:effectLst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13159" marR="13159" marT="124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อยู่ระหว่าง</a:t>
                      </a:r>
                    </a:p>
                    <a:p>
                      <a:pPr algn="ctr" fontAlgn="ctr"/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นำเรียน </a:t>
                      </a:r>
                      <a:r>
                        <a:rPr lang="th-TH" sz="2300" b="1" u="none" strike="noStrike" baseline="0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 </a:t>
                      </a:r>
                      <a:r>
                        <a:rPr lang="th-TH" sz="2300" b="1" u="none" strike="noStrike" baseline="0" dirty="0" err="1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ปล</a:t>
                      </a:r>
                      <a:r>
                        <a:rPr lang="th-TH" sz="2300" b="1" u="none" strike="noStrike" dirty="0" err="1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.กห</a:t>
                      </a:r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.</a:t>
                      </a:r>
                      <a:endParaRPr lang="th-TH" sz="2300" b="1" i="0" u="none" strike="noStrike" dirty="0">
                        <a:solidFill>
                          <a:schemeClr val="bg1"/>
                        </a:solidFill>
                        <a:effectLst>
                          <a:glow rad="139700">
                            <a:srgbClr val="000000"/>
                          </a:glow>
                        </a:effectLst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13159" marR="13159" marT="124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อยู่ระหว่างดำเนินการ</a:t>
                      </a:r>
                    </a:p>
                    <a:p>
                      <a:pPr algn="ctr" fontAlgn="ctr"/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ที่ </a:t>
                      </a:r>
                      <a:r>
                        <a:rPr lang="th-TH" sz="2300" b="1" u="none" strike="noStrike" dirty="0" err="1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สงป.กห</a:t>
                      </a:r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.</a:t>
                      </a:r>
                      <a:endParaRPr lang="th-TH" sz="2300" b="1" i="0" u="none" strike="noStrike" dirty="0">
                        <a:solidFill>
                          <a:schemeClr val="bg1"/>
                        </a:solidFill>
                        <a:effectLst>
                          <a:glow rad="139700">
                            <a:srgbClr val="000000"/>
                          </a:glow>
                        </a:effectLst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13159" marR="13159" marT="124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อยู่ระหว่างดำเนินการ</a:t>
                      </a:r>
                    </a:p>
                    <a:p>
                      <a:pPr algn="ctr" fontAlgn="ctr"/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ที่ </a:t>
                      </a:r>
                      <a:r>
                        <a:rPr lang="th-TH" sz="2300" b="1" u="none" strike="noStrike" dirty="0" err="1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นขต.กห</a:t>
                      </a:r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.</a:t>
                      </a:r>
                    </a:p>
                    <a:p>
                      <a:pPr algn="ctr" fontAlgn="ctr"/>
                      <a:r>
                        <a:rPr lang="th-TH" sz="2300" b="1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 / เหล่าทัพ</a:t>
                      </a:r>
                      <a:endParaRPr lang="th-TH" sz="2300" b="1" i="0" u="none" strike="noStrike" dirty="0">
                        <a:solidFill>
                          <a:schemeClr val="bg1"/>
                        </a:solidFill>
                        <a:effectLst>
                          <a:glow rad="139700">
                            <a:srgbClr val="000000"/>
                          </a:glow>
                        </a:effectLst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13159" marR="13159" marT="124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300" b="1" i="0" u="none" strike="noStrike" dirty="0">
                          <a:solidFill>
                            <a:schemeClr val="bg1"/>
                          </a:solidFill>
                          <a:effectLst>
                            <a:glow rad="139700">
                              <a:srgbClr val="000000"/>
                            </a:glo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หมายเหตุ</a:t>
                      </a:r>
                    </a:p>
                  </a:txBody>
                  <a:tcPr marL="13159" marR="13159" marT="124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10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u="none" strike="noStrike" dirty="0" err="1">
                          <a:latin typeface="TH Sarabun New" panose="020B0500040200020003" pitchFamily="34" charset="-34"/>
                          <a:cs typeface="+mj-cs"/>
                        </a:rPr>
                        <a:t>สป.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13159" marR="13159" marT="12419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๑๔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๑๔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2600" b="1" i="0" u="none" strike="noStrike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10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u="none" strike="noStrike" dirty="0">
                          <a:latin typeface="TH Sarabun New" panose="020B0500040200020003" pitchFamily="34" charset="-34"/>
                          <a:cs typeface="+mj-cs"/>
                        </a:rPr>
                        <a:t>บก.ทท.</a:t>
                      </a:r>
                    </a:p>
                  </a:txBody>
                  <a:tcPr marL="13159" marR="13159" marT="12419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๕ 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๕ 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- 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 - 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 - 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2600" b="1" i="0" u="none" strike="noStrike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10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u="none" strike="noStrike" dirty="0">
                          <a:latin typeface="TH Sarabun New" panose="020B0500040200020003" pitchFamily="34" charset="-34"/>
                          <a:cs typeface="+mj-cs"/>
                        </a:rPr>
                        <a:t>ทบ.</a:t>
                      </a:r>
                    </a:p>
                  </a:txBody>
                  <a:tcPr marL="13159" marR="13159" marT="12419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๖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๖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2600" b="1" i="0" u="none" strike="noStrike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10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u="none" strike="noStrike" dirty="0" err="1">
                          <a:latin typeface="TH Sarabun New" panose="020B0500040200020003" pitchFamily="34" charset="-34"/>
                          <a:cs typeface="+mj-cs"/>
                        </a:rPr>
                        <a:t>ทร</a:t>
                      </a:r>
                      <a:r>
                        <a:rPr lang="th-TH" sz="2600" b="1" u="none" strike="noStrike" dirty="0">
                          <a:latin typeface="TH Sarabun New" panose="020B0500040200020003" pitchFamily="34" charset="-34"/>
                          <a:cs typeface="+mj-cs"/>
                        </a:rPr>
                        <a:t>.</a:t>
                      </a:r>
                    </a:p>
                  </a:txBody>
                  <a:tcPr marL="13159" marR="13159" marT="12419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๖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๖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th-TH" sz="2600" b="1" i="0" u="none" strike="noStrike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10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u="none" strike="noStrike" dirty="0">
                          <a:latin typeface="TH Sarabun New" panose="020B0500040200020003" pitchFamily="34" charset="-34"/>
                          <a:cs typeface="+mj-cs"/>
                        </a:rPr>
                        <a:t>ทอ.</a:t>
                      </a:r>
                    </a:p>
                  </a:txBody>
                  <a:tcPr marL="13159" marR="13159" marT="12419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๙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๘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  <a:endParaRPr lang="th-TH" sz="2600" b="1" i="0" u="none" strike="noStrike" dirty="0">
                        <a:solidFill>
                          <a:srgbClr val="000000"/>
                        </a:solidFill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๑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6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latin typeface="TH Sarabun New" panose="020B0500040200020003" pitchFamily="34" charset="-34"/>
                          <a:cs typeface="+mj-cs"/>
                        </a:rPr>
                        <a:t>ใช้จ่ายจากเงินรายรับของสถานพยาบาล</a:t>
                      </a:r>
                    </a:p>
                  </a:txBody>
                  <a:tcPr marL="9525" marR="9525" marT="899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10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u="none" strike="noStrike" dirty="0">
                          <a:solidFill>
                            <a:srgbClr val="FF0000"/>
                          </a:solidFill>
                          <a:effectLst>
                            <a:glow rad="228600">
                              <a:srgbClr val="FFFF00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รวม</a:t>
                      </a:r>
                      <a:endParaRPr lang="th-TH" sz="2600" b="1" i="0" u="none" strike="noStrike" dirty="0">
                        <a:solidFill>
                          <a:srgbClr val="FF0000"/>
                        </a:solidFill>
                        <a:effectLst>
                          <a:glow rad="228600">
                            <a:srgbClr val="FFFF00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13159" marR="13159" marT="12419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>
                          <a:solidFill>
                            <a:srgbClr val="FF0000"/>
                          </a:solidFill>
                          <a:effectLst>
                            <a:glow rad="228600">
                              <a:srgbClr val="FFFF00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๔๐</a:t>
                      </a:r>
                    </a:p>
                  </a:txBody>
                  <a:tcPr marL="13159" marR="13159" marT="124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>
                          <a:solidFill>
                            <a:srgbClr val="FF0000"/>
                          </a:solidFill>
                          <a:effectLst>
                            <a:glow rad="228600">
                              <a:srgbClr val="FFFF00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๓๙</a:t>
                      </a:r>
                    </a:p>
                  </a:txBody>
                  <a:tcPr marL="13159" marR="13159" marT="124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>
                          <a:solidFill>
                            <a:srgbClr val="FF0000"/>
                          </a:solidFill>
                          <a:effectLst>
                            <a:glow rad="228600">
                              <a:srgbClr val="FFFF00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</a:p>
                  </a:txBody>
                  <a:tcPr marL="13159" marR="13159" marT="124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>
                          <a:solidFill>
                            <a:srgbClr val="FF0000"/>
                          </a:solidFill>
                          <a:effectLst>
                            <a:glow rad="228600">
                              <a:srgbClr val="FFFF00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๑</a:t>
                      </a:r>
                    </a:p>
                  </a:txBody>
                  <a:tcPr marL="13159" marR="13159" marT="124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600" b="1" i="0" u="none" strike="noStrike" dirty="0">
                          <a:solidFill>
                            <a:srgbClr val="FF0000"/>
                          </a:solidFill>
                          <a:effectLst>
                            <a:glow rad="228600">
                              <a:srgbClr val="FFFF00"/>
                            </a:glow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H Sarabun New" panose="020B0500040200020003" pitchFamily="34" charset="-34"/>
                          <a:cs typeface="+mj-cs"/>
                        </a:rPr>
                        <a:t>-</a:t>
                      </a:r>
                    </a:p>
                  </a:txBody>
                  <a:tcPr marL="13159" marR="13159" marT="124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2600" b="1" i="0" u="none" strike="noStrike" dirty="0">
                        <a:solidFill>
                          <a:srgbClr val="FF0000"/>
                        </a:solidFill>
                        <a:effectLst>
                          <a:glow rad="228600">
                            <a:srgbClr val="FFFF00"/>
                          </a:glow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H Sarabun New" panose="020B0500040200020003" pitchFamily="34" charset="-34"/>
                        <a:cs typeface="+mj-cs"/>
                      </a:endParaRPr>
                    </a:p>
                  </a:txBody>
                  <a:tcPr marL="13159" marR="13159" marT="12419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DF406-0060-4F3D-91F1-AE919FEC8990}" type="slidenum">
              <a:rPr lang="en-US" altLang="th-TH" smtClean="0"/>
              <a:pPr>
                <a:defRPr/>
              </a:pPr>
              <a:t>6</a:t>
            </a:fld>
            <a:endParaRPr lang="th-TH" altLang="th-TH"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85750" y="1293813"/>
            <a:ext cx="8501063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 </a:t>
            </a:r>
          </a:p>
          <a:p>
            <a:pPr algn="thaiDist" eaLnBrk="1" hangingPunct="1">
              <a:lnSpc>
                <a:spcPct val="130000"/>
              </a:lnSpc>
            </a:pPr>
            <a:r>
              <a:rPr lang="th-TH" altLang="th-TH" sz="2200"/>
              <a:t>	</a:t>
            </a:r>
          </a:p>
        </p:txBody>
      </p:sp>
      <p:pic>
        <p:nvPicPr>
          <p:cNvPr id="11268" name="Picture 13" descr="Picture111 copy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3571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030288" y="1384300"/>
            <a:ext cx="7429500" cy="8302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 eaLnBrk="1" hangingPunct="1"/>
            <a:r>
              <a:rPr lang="th-TH" altLang="th-TH" sz="4800" b="1" dirty="0">
                <a:latin typeface="TH Sarabun New" pitchFamily="34" charset="-34"/>
                <a:cs typeface="+mj-cs"/>
              </a:rPr>
              <a:t>เรื่องพิจารณา</a:t>
            </a: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7</a:t>
            </a:fld>
            <a:endParaRPr lang="th-TH" altLang="th-TH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3668" y="1428750"/>
            <a:ext cx="8316120" cy="5447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sz="2400" b="1" spc="-20" dirty="0"/>
              <a:t>การจัดทำแผนการจัดซื้อจัดจ้าง</a:t>
            </a:r>
            <a:endParaRPr lang="th-TH" altLang="th-TH" sz="2500" b="1" dirty="0"/>
          </a:p>
        </p:txBody>
      </p:sp>
      <p:pic>
        <p:nvPicPr>
          <p:cNvPr id="11268" name="Picture 13" descr="Picture111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3571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3668" y="2187104"/>
            <a:ext cx="8856663" cy="1384995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 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b="1" spc="-20" dirty="0"/>
              <a:t>การจัดทำแผนการจัดซื้อจัดจ้างไม่เป็นไปตามระเบียบ </a:t>
            </a:r>
            <a:r>
              <a:rPr lang="th-TH" b="1" spc="-20" dirty="0" err="1"/>
              <a:t>กค</a:t>
            </a:r>
            <a:r>
              <a:rPr lang="th-TH" b="1" spc="-20" dirty="0"/>
              <a:t>. ว่าด้วยการจัดซื้อจัดจ้างและ</a:t>
            </a:r>
            <a:br>
              <a:rPr lang="th-TH" b="1" spc="-20" dirty="0"/>
            </a:br>
            <a:r>
              <a:rPr lang="th-TH" b="1" spc="-20" dirty="0"/>
              <a:t>การบริหารพัสดุภาครัฐ พ.ศ.๒๕๖๐ ข้อ ๑๑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  </a:t>
            </a:r>
            <a:endParaRPr lang="th-TH" b="1" spc="-100" dirty="0">
              <a:latin typeface="TH SarabunPSK" panose="020B0500040200020003" pitchFamily="34" charset="-34"/>
              <a:cs typeface="+mj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0444" y="3572099"/>
            <a:ext cx="8856663" cy="3108543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n-cs"/>
              </a:rPr>
              <a:t>แนวทางปี ๖๓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n-cs"/>
              </a:rPr>
              <a:t>- </a:t>
            </a:r>
            <a:r>
              <a:rPr lang="th-TH" b="1" dirty="0"/>
              <a:t>ให้หน่วยจัดทำแผนการจัดซื้อจัดจ้างประจำปีให้เป็นไปตามระเบียบ </a:t>
            </a:r>
            <a:r>
              <a:rPr lang="th-TH" b="1" dirty="0" err="1"/>
              <a:t>กค</a:t>
            </a:r>
            <a:r>
              <a:rPr lang="th-TH" b="1" dirty="0"/>
              <a:t>.ฯ ข้อ ๑๑ โดยระบุชื่อโครงการที่จะจัดซื้อจัดจ้างให้สอดคล้องกับชื่อที่ดำเนินกรรมวิธีจัดซื้อจัดจ้าง กรณีก่อหนี้ผูกพันข้ามปีงบประมาณให้ใช้วงเงินงบประมาณของทั้งโครงการในการประกาศแผนการจัดซื้อจัดจ้างฯ การจัดทำแผนการจัดซื้อจัดจ้างฯ ให้ทำภายหลังจากได้รับความเห็นชอบวงเงินงบประมาณ และรายงานขออนุมัติแผนการจัดซื้อจัดจ้างฯ ให้มีข้อความระบุว่า </a:t>
            </a:r>
            <a:r>
              <a:rPr lang="en-US" b="1" dirty="0"/>
              <a:t>“</a:t>
            </a:r>
            <a:r>
              <a:rPr lang="th-TH" b="1" dirty="0"/>
              <a:t>อนุมัติหรือเห็นชอบแผนการจัดซื้อจัดจ้าง</a:t>
            </a:r>
            <a:r>
              <a:rPr lang="en-US" b="1" dirty="0"/>
              <a:t>...</a:t>
            </a:r>
            <a:r>
              <a:rPr lang="th-TH" b="1" dirty="0"/>
              <a:t>”</a:t>
            </a:r>
            <a:endParaRPr lang="th-TH" b="1" spc="-100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8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1443437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รูปวาด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143668" y="1428750"/>
            <a:ext cx="8316120" cy="54476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thaiDist" eaLnBrk="1" hangingPunct="1">
              <a:lnSpc>
                <a:spcPct val="130000"/>
              </a:lnSpc>
            </a:pPr>
            <a:r>
              <a:rPr lang="th-TH" sz="2400" b="1" dirty="0"/>
              <a:t>การรายงานการจัดซื้อจัดจ้าง</a:t>
            </a:r>
            <a:endParaRPr lang="th-TH" altLang="th-TH" sz="2500" b="1" dirty="0"/>
          </a:p>
        </p:txBody>
      </p:sp>
      <p:pic>
        <p:nvPicPr>
          <p:cNvPr id="11268" name="Picture 13" descr="Picture111 copy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428625"/>
            <a:ext cx="1071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ตัดมุมสี่เหลี่ยมหนึ่งมุม 5"/>
          <p:cNvSpPr/>
          <p:nvPr/>
        </p:nvSpPr>
        <p:spPr bwMode="auto">
          <a:xfrm>
            <a:off x="1357313" y="357188"/>
            <a:ext cx="7102475" cy="1003300"/>
          </a:xfrm>
          <a:prstGeom prst="snip1Rect">
            <a:avLst/>
          </a:prstGeom>
          <a:solidFill>
            <a:srgbClr val="99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5400" b="1" dirty="0">
                <a:solidFill>
                  <a:srgbClr val="0000FF"/>
                </a:solidFill>
                <a:latin typeface="TH Sarabun New" panose="020B0500040200020003" pitchFamily="34" charset="-34"/>
                <a:cs typeface="+mj-cs"/>
              </a:rPr>
              <a:t>วาระที่ ๓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3668" y="2187104"/>
            <a:ext cx="8856663" cy="2431435"/>
          </a:xfrm>
          <a:prstGeom prst="rect">
            <a:avLst/>
          </a:prstGeom>
          <a:solidFill>
            <a:srgbClr val="D6B7A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j-cs"/>
              </a:rPr>
              <a:t>ปัญหาที่ตรวจพบปี ๖๒</a:t>
            </a:r>
            <a:r>
              <a:rPr lang="th-TH" b="1" dirty="0">
                <a:latin typeface="TH SarabunPSK" panose="020B0500040200020003" pitchFamily="34" charset="-34"/>
                <a:cs typeface="+mj-cs"/>
              </a:rPr>
              <a:t> </a:t>
            </a:r>
          </a:p>
          <a:p>
            <a:pPr algn="thaiDist"/>
            <a:r>
              <a:rPr lang="th-TH" dirty="0"/>
              <a:t>- </a:t>
            </a:r>
            <a:r>
              <a:rPr lang="th-TH" sz="2400" b="1" dirty="0"/>
              <a:t>หน่วยไม่ดำเนินการแก้ไขรายงานการจัดซื้อจัดจ้างให้ </a:t>
            </a:r>
            <a:r>
              <a:rPr lang="th-TH" sz="2400" b="1" dirty="0" err="1"/>
              <a:t>ปล.กห</a:t>
            </a:r>
            <a:r>
              <a:rPr lang="th-TH" sz="2400" b="1" dirty="0"/>
              <a:t>. ทราบ กรณีมีการเปลี่ยนแปลงในส่วนที่เป็นสาระสำคัญ ตามอนุมัติ </a:t>
            </a:r>
            <a:r>
              <a:rPr lang="th-TH" sz="2400" b="1" dirty="0" err="1"/>
              <a:t>รมว.กห</a:t>
            </a:r>
            <a:r>
              <a:rPr lang="th-TH" sz="2400" b="1" dirty="0"/>
              <a:t>.  เมื่อ ๓ ธ.ค.๖๐ รายละเอียดตามหนังสือ </a:t>
            </a:r>
            <a:r>
              <a:rPr lang="th-TH" sz="2400" b="1" dirty="0" err="1"/>
              <a:t>สงป.กห</a:t>
            </a:r>
            <a:r>
              <a:rPr lang="th-TH" sz="2400" b="1" dirty="0"/>
              <a:t>. ๐๒๐๘/๑๗๘๘ </a:t>
            </a:r>
            <a:br>
              <a:rPr lang="th-TH" sz="2400" b="1" dirty="0"/>
            </a:br>
            <a:r>
              <a:rPr lang="th-TH" sz="2400" b="1" dirty="0"/>
              <a:t>ลง ๒๓ พ.ย.๖๐ และ หนังสือ </a:t>
            </a:r>
            <a:r>
              <a:rPr lang="th-TH" sz="2400" b="1" dirty="0" err="1"/>
              <a:t>สป</a:t>
            </a:r>
            <a:r>
              <a:rPr lang="th-TH" sz="2400" b="1" dirty="0"/>
              <a:t>. ด่วนมาก ที่ ต่อ </a:t>
            </a:r>
            <a:r>
              <a:rPr lang="th-TH" sz="2400" b="1" dirty="0" err="1"/>
              <a:t>กห</a:t>
            </a:r>
            <a:r>
              <a:rPr lang="th-TH" sz="2400" b="1" dirty="0"/>
              <a:t> ๐๒๐๘/๑๗๘๔ ลง ๒๙ พ.ย.๖๐ เรื่อง สรุปผลการตรวจเยี่ยมหน่วยเพื่อเตรียมความพร้อมในกาจัดซื้อจัดจ้างตาม พ.ร.บ.การจัดซื้อจัดจ้างการบริหารพัสดุภาครัฐ พ.ศ.๒๕๖๐ และเร่งรัดการเบิกจ่ายงบประมาณรายจ่ายประจำปีงบประมาณ พ.ศ.๒๕๖๑</a:t>
            </a:r>
            <a:endParaRPr lang="en-US" sz="2400" b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3668" y="4619893"/>
            <a:ext cx="8856663" cy="2246769"/>
          </a:xfrm>
          <a:prstGeom prst="rect">
            <a:avLst/>
          </a:prstGeom>
          <a:solidFill>
            <a:srgbClr val="80C5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u="sng" dirty="0">
                <a:solidFill>
                  <a:srgbClr val="C00000"/>
                </a:solidFill>
                <a:latin typeface="TH SarabunPSK" panose="020B0500040200020003" pitchFamily="34" charset="-34"/>
                <a:cs typeface="+mn-cs"/>
              </a:rPr>
              <a:t>แนวทางปี ๖๓</a:t>
            </a:r>
          </a:p>
          <a:p>
            <a:pPr algn="thaiDi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b="1" dirty="0">
                <a:latin typeface="TH SarabunPSK" panose="020B0500040200020003" pitchFamily="34" charset="-34"/>
                <a:cs typeface="+mn-cs"/>
              </a:rPr>
              <a:t>- </a:t>
            </a:r>
            <a:r>
              <a:rPr lang="th-TH" b="1" dirty="0"/>
              <a:t>เมื่อมีการเปลี่ยนแปลงรายละเอียดจากการรายงานการจัดซื้อจัดจ้างที่ </a:t>
            </a:r>
            <a:r>
              <a:rPr lang="th-TH" b="1" dirty="0" err="1"/>
              <a:t>ปล.กห</a:t>
            </a:r>
            <a:r>
              <a:rPr lang="th-TH" b="1" dirty="0"/>
              <a:t>. ได้ทราบแล้ว อันเนื่องมาจากการเปลี่ยนแปลงตามผลการดำเนินกรรมวิธีจัดซื้อจัดจ้างหรือนโยบายหรือความจำเป็นต่างๆตามสถานการณ์ ให้ชี้แจงเหตุผลมาพร้อมกับการขออนุมัติจัดซื้อจัดจ้าง</a:t>
            </a:r>
            <a:br>
              <a:rPr lang="th-TH" b="1" dirty="0"/>
            </a:br>
            <a:r>
              <a:rPr lang="th-TH" b="1" dirty="0"/>
              <a:t>ในคราวเดียวกัน</a:t>
            </a:r>
            <a:endParaRPr lang="th-TH" b="1" spc="-100" dirty="0">
              <a:latin typeface="TH SarabunPSK" panose="020B0500040200020003" pitchFamily="34" charset="-34"/>
              <a:cs typeface="+mn-cs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0BE88-CFCD-4662-B7D3-54617897E145}" type="slidenum">
              <a:rPr lang="en-US" altLang="th-TH" smtClean="0"/>
              <a:pPr>
                <a:defRPr/>
              </a:pPr>
              <a:t>9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055084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0000"/>
        </a:solidFill>
      </a:spPr>
      <a:bodyPr anchor="ctr">
        <a:spAutoFit/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 algn="ctr">
          <a:defRPr sz="900" b="1" dirty="0">
            <a:ln w="11430"/>
            <a:solidFill>
              <a:srgbClr val="FFFF00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11163</TotalTime>
  <Words>1288</Words>
  <Application>Microsoft Office PowerPoint</Application>
  <PresentationFormat>นำเสนอทางหน้าจอ (4:3)</PresentationFormat>
  <Paragraphs>319</Paragraphs>
  <Slides>38</Slides>
  <Notes>13</Notes>
  <HiddenSlides>0</HiddenSlides>
  <MMClips>0</MMClips>
  <ScaleCrop>false</ScaleCrop>
  <HeadingPairs>
    <vt:vector size="4" baseType="variant"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38</vt:i4>
      </vt:variant>
    </vt:vector>
  </HeadingPairs>
  <TitlesOfParts>
    <vt:vector size="40" baseType="lpstr">
      <vt:lpstr>ชุดรูปแบบของ Office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HP</dc:creator>
  <cp:lastModifiedBy>66891766647</cp:lastModifiedBy>
  <cp:revision>844</cp:revision>
  <cp:lastPrinted>2019-10-08T02:17:06Z</cp:lastPrinted>
  <dcterms:modified xsi:type="dcterms:W3CDTF">2019-10-22T04:41:51Z</dcterms:modified>
</cp:coreProperties>
</file>