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46"/>
  </p:notesMasterIdLst>
  <p:sldIdLst>
    <p:sldId id="275" r:id="rId2"/>
    <p:sldId id="257" r:id="rId3"/>
    <p:sldId id="268" r:id="rId4"/>
    <p:sldId id="276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77" r:id="rId14"/>
    <p:sldId id="269" r:id="rId15"/>
    <p:sldId id="278" r:id="rId16"/>
    <p:sldId id="267" r:id="rId17"/>
    <p:sldId id="279" r:id="rId18"/>
    <p:sldId id="270" r:id="rId19"/>
    <p:sldId id="280" r:id="rId20"/>
    <p:sldId id="272" r:id="rId21"/>
    <p:sldId id="274" r:id="rId22"/>
    <p:sldId id="281" r:id="rId23"/>
    <p:sldId id="271" r:id="rId24"/>
    <p:sldId id="282" r:id="rId25"/>
    <p:sldId id="284" r:id="rId26"/>
    <p:sldId id="283" r:id="rId27"/>
    <p:sldId id="285" r:id="rId28"/>
    <p:sldId id="286" r:id="rId29"/>
    <p:sldId id="287" r:id="rId30"/>
    <p:sldId id="288" r:id="rId31"/>
    <p:sldId id="289" r:id="rId32"/>
    <p:sldId id="290" r:id="rId33"/>
    <p:sldId id="298" r:id="rId34"/>
    <p:sldId id="291" r:id="rId35"/>
    <p:sldId id="292" r:id="rId36"/>
    <p:sldId id="296" r:id="rId37"/>
    <p:sldId id="300" r:id="rId38"/>
    <p:sldId id="301" r:id="rId39"/>
    <p:sldId id="299" r:id="rId40"/>
    <p:sldId id="302" r:id="rId41"/>
    <p:sldId id="303" r:id="rId42"/>
    <p:sldId id="305" r:id="rId43"/>
    <p:sldId id="304" r:id="rId44"/>
    <p:sldId id="306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tra amnuaysin" initials="ma" lastIdx="1" clrIdx="0">
    <p:extLst>
      <p:ext uri="{19B8F6BF-5375-455C-9EA6-DF929625EA0E}">
        <p15:presenceInfo xmlns:p15="http://schemas.microsoft.com/office/powerpoint/2012/main" userId="410cb41b6e02b64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8200"/>
    <a:srgbClr val="6699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99DFFF-7241-4F1D-8AF9-9083B88F43F1}" v="58" dt="2025-11-05T06:48:35.2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8" autoAdjust="0"/>
    <p:restoredTop sz="94660"/>
  </p:normalViewPr>
  <p:slideViewPr>
    <p:cSldViewPr>
      <p:cViewPr varScale="1">
        <p:scale>
          <a:sx n="86" d="100"/>
          <a:sy n="86" d="100"/>
        </p:scale>
        <p:origin x="108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11-06T08:47:45.358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3FD89-2E7E-498C-B69D-67DE90CC766B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112AC-9615-4AFB-8850-75548368B8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692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39310" indent="-2843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37399" indent="-22748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592359" indent="-22748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47319" indent="-22748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02278" indent="-22748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57238" indent="-22748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12198" indent="-22748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67158" indent="-22748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BBEC2938-F5B0-4679-898A-5C7ECA079753}" type="slidenum">
              <a:rPr lang="en-US" altLang="th-TH" sz="12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pPr eaLnBrk="1" hangingPunct="1"/>
              <a:t>14</a:t>
            </a:fld>
            <a:endParaRPr lang="en-US" altLang="th-TH" sz="12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339380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112AC-9615-4AFB-8850-75548368B8D3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02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4684-C21A-4889-91B8-CD9A08527666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665D-0B9F-4A77-8D7E-0345E58799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055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4684-C21A-4889-91B8-CD9A08527666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665D-0B9F-4A77-8D7E-0345E58799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768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4684-C21A-4889-91B8-CD9A08527666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665D-0B9F-4A77-8D7E-0345E58799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694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4684-C21A-4889-91B8-CD9A08527666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665D-0B9F-4A77-8D7E-0345E58799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1796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4684-C21A-4889-91B8-CD9A08527666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665D-0B9F-4A77-8D7E-0345E58799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812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4684-C21A-4889-91B8-CD9A08527666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665D-0B9F-4A77-8D7E-0345E58799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17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4684-C21A-4889-91B8-CD9A08527666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665D-0B9F-4A77-8D7E-0345E58799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565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4684-C21A-4889-91B8-CD9A08527666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665D-0B9F-4A77-8D7E-0345E58799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1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4684-C21A-4889-91B8-CD9A08527666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665D-0B9F-4A77-8D7E-0345E58799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91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3" y="260350"/>
            <a:ext cx="9215967" cy="6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4417" y="1268413"/>
            <a:ext cx="10972800" cy="5056187"/>
          </a:xfrm>
        </p:spPr>
        <p:txBody>
          <a:bodyPr/>
          <a:lstStyle/>
          <a:p>
            <a:r>
              <a:rPr lang="en-US" dirty="0"/>
              <a:t>Click icon to add table</a:t>
            </a:r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03684" y="6453188"/>
            <a:ext cx="3352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dirty="0">
                <a:solidFill>
                  <a:srgbClr val="000000"/>
                </a:solidFill>
              </a:rPr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35633" y="630238"/>
            <a:ext cx="2209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dirty="0">
                <a:solidFill>
                  <a:srgbClr val="000000"/>
                </a:solidFill>
              </a:rPr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95284" y="6477000"/>
            <a:ext cx="2844800" cy="304800"/>
          </a:xfrm>
        </p:spPr>
        <p:txBody>
          <a:bodyPr/>
          <a:lstStyle>
            <a:lvl1pPr>
              <a:defRPr/>
            </a:lvl1pPr>
          </a:lstStyle>
          <a:p>
            <a:fld id="{2F424FFB-9B13-4DDF-BC68-77073B3CE410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5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4684-C21A-4889-91B8-CD9A08527666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665D-0B9F-4A77-8D7E-0345E58799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090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4684-C21A-4889-91B8-CD9A08527666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665D-0B9F-4A77-8D7E-0345E58799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525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4684-C21A-4889-91B8-CD9A08527666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665D-0B9F-4A77-8D7E-0345E58799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990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4684-C21A-4889-91B8-CD9A08527666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665D-0B9F-4A77-8D7E-0345E58799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442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4684-C21A-4889-91B8-CD9A08527666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665D-0B9F-4A77-8D7E-0345E58799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491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4684-C21A-4889-91B8-CD9A08527666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665D-0B9F-4A77-8D7E-0345E58799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81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4684-C21A-4889-91B8-CD9A08527666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665D-0B9F-4A77-8D7E-0345E58799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45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4684-C21A-4889-91B8-CD9A08527666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665D-0B9F-4A77-8D7E-0345E58799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75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A4684-C21A-4889-91B8-CD9A08527666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6665D-0B9F-4A77-8D7E-0345E58799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224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3">
            <a:extLst>
              <a:ext uri="{FF2B5EF4-FFF2-40B4-BE49-F238E27FC236}">
                <a16:creationId xmlns:a16="http://schemas.microsoft.com/office/drawing/2014/main" id="{962DD7CD-C164-F1AA-F4E4-398A88606F66}"/>
              </a:ext>
            </a:extLst>
          </p:cNvPr>
          <p:cNvGrpSpPr/>
          <p:nvPr/>
        </p:nvGrpSpPr>
        <p:grpSpPr>
          <a:xfrm>
            <a:off x="1631504" y="2179021"/>
            <a:ext cx="8300072" cy="3675726"/>
            <a:chOff x="594131" y="-19050"/>
            <a:chExt cx="11066762" cy="4900968"/>
          </a:xfrm>
        </p:grpSpPr>
        <p:sp>
          <p:nvSpPr>
            <p:cNvPr id="12" name="TextBox 4">
              <a:extLst>
                <a:ext uri="{FF2B5EF4-FFF2-40B4-BE49-F238E27FC236}">
                  <a16:creationId xmlns:a16="http://schemas.microsoft.com/office/drawing/2014/main" id="{A46C7DFF-ED74-7430-D400-D872640165EB}"/>
                </a:ext>
              </a:extLst>
            </p:cNvPr>
            <p:cNvSpPr txBox="1"/>
            <p:nvPr/>
          </p:nvSpPr>
          <p:spPr>
            <a:xfrm>
              <a:off x="594131" y="-19050"/>
              <a:ext cx="10813061" cy="9871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200"/>
                </a:lnSpc>
              </a:pPr>
              <a:endParaRPr sz="1200" dirty="0"/>
            </a:p>
          </p:txBody>
        </p:sp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BC6D57DC-FA6B-3671-DEA7-78927B69382A}"/>
                </a:ext>
              </a:extLst>
            </p:cNvPr>
            <p:cNvSpPr txBox="1"/>
            <p:nvPr/>
          </p:nvSpPr>
          <p:spPr>
            <a:xfrm>
              <a:off x="847832" y="3279770"/>
              <a:ext cx="10813061" cy="16021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550"/>
                </a:lnSpc>
              </a:pPr>
              <a:r>
                <a:rPr lang="en-US" sz="3200" b="1" dirty="0" err="1">
                  <a:latin typeface="TH SarabunPSK" pitchFamily="34" charset="-34"/>
                  <a:ea typeface="Th Sarabun New Bold"/>
                  <a:cs typeface="TH SarabunPSK" pitchFamily="34" charset="-34"/>
                  <a:sym typeface="Th Sarabun New Bold"/>
                </a:rPr>
                <a:t>น.อ</a:t>
              </a:r>
              <a:r>
                <a:rPr lang="en-US" sz="3200" b="1" dirty="0">
                  <a:latin typeface="TH SarabunPSK" pitchFamily="34" charset="-34"/>
                  <a:ea typeface="Th Sarabun New Bold"/>
                  <a:cs typeface="TH SarabunPSK" pitchFamily="34" charset="-34"/>
                  <a:sym typeface="Th Sarabun New Bold"/>
                </a:rPr>
                <a:t>.</a:t>
              </a:r>
              <a:r>
                <a:rPr lang="th-TH" sz="3200" b="1" dirty="0" err="1">
                  <a:latin typeface="TH SarabunPSK" pitchFamily="34" charset="-34"/>
                  <a:ea typeface="Th Sarabun New Bold"/>
                  <a:cs typeface="TH SarabunPSK" pitchFamily="34" charset="-34"/>
                  <a:sym typeface="Th Sarabun New Bold"/>
                </a:rPr>
                <a:t>สุร</a:t>
              </a:r>
              <a:r>
                <a:rPr lang="th-TH" sz="3200" b="1" dirty="0">
                  <a:latin typeface="TH SarabunPSK" pitchFamily="34" charset="-34"/>
                  <a:ea typeface="Th Sarabun New Bold"/>
                  <a:cs typeface="TH SarabunPSK" pitchFamily="34" charset="-34"/>
                  <a:sym typeface="Th Sarabun New Bold"/>
                </a:rPr>
                <a:t>เดช วิธิศิลป์</a:t>
              </a:r>
              <a:r>
                <a:rPr lang="en-US" sz="3200" b="1" dirty="0">
                  <a:latin typeface="TH SarabunPSK" pitchFamily="34" charset="-34"/>
                  <a:ea typeface="Th Sarabun New Bold"/>
                  <a:cs typeface="TH SarabunPSK" pitchFamily="34" charset="-34"/>
                  <a:sym typeface="Th Sarabun New Bold"/>
                </a:rPr>
                <a:t> </a:t>
              </a:r>
            </a:p>
            <a:p>
              <a:pPr marL="0" lvl="0" indent="0" algn="ctr">
                <a:lnSpc>
                  <a:spcPts val="4550"/>
                </a:lnSpc>
              </a:pPr>
              <a:r>
                <a:rPr lang="en-US" sz="3200" b="1" dirty="0" err="1">
                  <a:latin typeface="TH SarabunPSK" pitchFamily="34" charset="-34"/>
                  <a:ea typeface="Th Sarabun New Bold"/>
                  <a:cs typeface="TH SarabunPSK" pitchFamily="34" charset="-34"/>
                  <a:sym typeface="Th Sarabun New Bold"/>
                </a:rPr>
                <a:t>ผู้อำนวยการ</a:t>
              </a:r>
              <a:r>
                <a:rPr lang="th-TH" sz="3200" b="1" dirty="0">
                  <a:latin typeface="TH SarabunPSK" pitchFamily="34" charset="-34"/>
                  <a:ea typeface="Th Sarabun New Bold"/>
                  <a:cs typeface="TH SarabunPSK" pitchFamily="34" charset="-34"/>
                  <a:sym typeface="Th Sarabun New Bold"/>
                </a:rPr>
                <a:t>กองนิติธรรม </a:t>
              </a:r>
              <a:r>
                <a:rPr lang="en-US" sz="3200" b="1" dirty="0" err="1">
                  <a:latin typeface="TH SarabunPSK" pitchFamily="34" charset="-34"/>
                  <a:ea typeface="Th Sarabun New Bold"/>
                  <a:cs typeface="TH SarabunPSK" pitchFamily="34" charset="-34"/>
                  <a:sym typeface="Th Sarabun New Bold"/>
                </a:rPr>
                <a:t>สำนักงานพระธรรมนูญทหารอากาศ</a:t>
              </a:r>
              <a:endParaRPr lang="en-US" sz="2400" b="1" dirty="0">
                <a:latin typeface="TH SarabunPSK" pitchFamily="34" charset="-34"/>
                <a:ea typeface="Th Sarabun New Bold"/>
                <a:cs typeface="TH SarabunPSK" pitchFamily="34" charset="-34"/>
                <a:sym typeface="Th Sarabun New Bold"/>
              </a:endParaRPr>
            </a:p>
          </p:txBody>
        </p:sp>
      </p:grpSp>
      <p:sp>
        <p:nvSpPr>
          <p:cNvPr id="14" name="Freeform 7">
            <a:extLst>
              <a:ext uri="{FF2B5EF4-FFF2-40B4-BE49-F238E27FC236}">
                <a16:creationId xmlns:a16="http://schemas.microsoft.com/office/drawing/2014/main" id="{07FB8ABE-B8EC-0924-E25C-D34294996654}"/>
              </a:ext>
            </a:extLst>
          </p:cNvPr>
          <p:cNvSpPr/>
          <p:nvPr/>
        </p:nvSpPr>
        <p:spPr>
          <a:xfrm>
            <a:off x="4871864" y="1340768"/>
            <a:ext cx="2009628" cy="1656184"/>
          </a:xfrm>
          <a:custGeom>
            <a:avLst/>
            <a:gdLst/>
            <a:ahLst/>
            <a:cxnLst/>
            <a:rect l="l" t="t" r="r" b="b"/>
            <a:pathLst>
              <a:path w="4821568" h="3808007">
                <a:moveTo>
                  <a:pt x="0" y="0"/>
                </a:moveTo>
                <a:lnTo>
                  <a:pt x="4821568" y="0"/>
                </a:lnTo>
                <a:lnTo>
                  <a:pt x="4821568" y="3808006"/>
                </a:lnTo>
                <a:lnTo>
                  <a:pt x="0" y="38080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5C8D4931-8639-EA4E-0BC5-276CE1B0D4E5}"/>
              </a:ext>
            </a:extLst>
          </p:cNvPr>
          <p:cNvSpPr txBox="1"/>
          <p:nvPr/>
        </p:nvSpPr>
        <p:spPr>
          <a:xfrm>
            <a:off x="1304586" y="3144366"/>
            <a:ext cx="9582827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เรื่อง  กรณีศึกษาการจัดซื้อจัดจ้างที่เกิดข้อผิดพลาดจากขั้นตอน</a:t>
            </a:r>
            <a:br>
              <a:rPr lang="en-US" sz="3600" dirty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การจัดซื้อจัดจ้างนำมาสู่กระบวนการสอบสวนและลงโทษ.</a:t>
            </a:r>
            <a:endParaRPr lang="en-US" sz="3600" b="1" spc="-119" dirty="0">
              <a:latin typeface="TH SarabunPSK" pitchFamily="34" charset="-34"/>
              <a:ea typeface="Th Sarabun New Bold"/>
              <a:cs typeface="TH SarabunPSK" pitchFamily="34" charset="-34"/>
              <a:sym typeface="Th Sarabun New Bold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CB1A9B-B8D8-17CE-01EE-1E41D512E8C7}"/>
              </a:ext>
            </a:extLst>
          </p:cNvPr>
          <p:cNvCxnSpPr>
            <a:cxnSpLocks/>
          </p:cNvCxnSpPr>
          <p:nvPr/>
        </p:nvCxnSpPr>
        <p:spPr>
          <a:xfrm>
            <a:off x="1913993" y="4509120"/>
            <a:ext cx="82089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692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35360" y="1814164"/>
            <a:ext cx="11737304" cy="5832648"/>
          </a:xfrm>
        </p:spPr>
        <p:txBody>
          <a:bodyPr>
            <a:normAutofit/>
          </a:bodyPr>
          <a:lstStyle/>
          <a:p>
            <a:r>
              <a:rPr lang="th-TH" b="1" kern="100" dirty="0">
                <a:solidFill>
                  <a:srgbClr val="FFC000"/>
                </a:solidFill>
                <a:effectLst/>
                <a:latin typeface="TH SarabunPSK" pitchFamily="34" charset="-34"/>
                <a:ea typeface="Aptos"/>
                <a:cs typeface="TH SarabunPSK" pitchFamily="34" charset="-34"/>
              </a:rPr>
              <a:t>๕. ประมวลกฎหมายอาญา</a:t>
            </a:r>
          </a:p>
          <a:p>
            <a:pPr algn="l"/>
            <a:r>
              <a:rPr lang="th-TH" sz="2000" b="1" u="sng" kern="100" dirty="0">
                <a:solidFill>
                  <a:srgbClr val="FFC000"/>
                </a:solidFill>
                <a:effectLst/>
                <a:latin typeface="TH SarabunPSK" pitchFamily="34" charset="-34"/>
                <a:ea typeface="Aptos"/>
                <a:cs typeface="TH SarabunPSK" pitchFamily="34" charset="-34"/>
              </a:rPr>
              <a:t>มาตรา ๑ </a:t>
            </a:r>
            <a:r>
              <a:rPr lang="th-TH" sz="2000" b="1" kern="100" dirty="0">
                <a:effectLst/>
                <a:latin typeface="TH SarabunPSK" pitchFamily="34" charset="-34"/>
                <a:ea typeface="Aptos"/>
                <a:cs typeface="TH SarabunPSK" pitchFamily="34" charset="-34"/>
              </a:rPr>
              <a:t>ในประมวลกฎหมายนี้</a:t>
            </a:r>
            <a:r>
              <a:rPr lang="en-US" sz="2000" b="1" kern="100" dirty="0">
                <a:effectLst/>
                <a:latin typeface="TH SarabunPSK" pitchFamily="34" charset="-34"/>
                <a:ea typeface="Aptos"/>
                <a:cs typeface="TH SarabunPSK" pitchFamily="34" charset="-34"/>
              </a:rPr>
              <a:t> (</a:t>
            </a:r>
            <a:r>
              <a:rPr lang="th-TH" sz="2000" b="1" kern="100" dirty="0">
                <a:latin typeface="TH SarabunPSK" pitchFamily="34" charset="-34"/>
                <a:ea typeface="Aptos"/>
                <a:cs typeface="TH SarabunPSK" pitchFamily="34" charset="-34"/>
              </a:rPr>
              <a:t>๑) “โดยทุจริต” หมายความว่า เพื่อแสวงหาประโยชน์ที่มิควรได้โดยชอบด้วยกฎหมายสำหรับตนเองหรือผู้อื่น</a:t>
            </a:r>
            <a:endParaRPr lang="th-TH" sz="2000" b="1" kern="100" dirty="0">
              <a:effectLst/>
              <a:latin typeface="TH SarabunPSK" pitchFamily="34" charset="-34"/>
              <a:ea typeface="Aptos"/>
              <a:cs typeface="TH SarabunPSK" pitchFamily="34" charset="-34"/>
            </a:endParaRPr>
          </a:p>
          <a:p>
            <a:pPr algn="l"/>
            <a:r>
              <a:rPr lang="th-TH" sz="2000" b="1" u="sng" kern="100" dirty="0">
                <a:solidFill>
                  <a:srgbClr val="FFC000"/>
                </a:solidFill>
                <a:effectLst/>
                <a:latin typeface="TH SarabunPSK" pitchFamily="34" charset="-34"/>
                <a:ea typeface="Aptos"/>
                <a:cs typeface="TH SarabunPSK" pitchFamily="34" charset="-34"/>
              </a:rPr>
              <a:t>มาตรา ๑๔๓ </a:t>
            </a:r>
            <a:r>
              <a:rPr lang="th-TH" sz="2000" b="1" kern="100" dirty="0">
                <a:effectLst/>
                <a:latin typeface="TH SarabunPSK" pitchFamily="34" charset="-34"/>
                <a:ea typeface="Aptos"/>
                <a:cs typeface="TH SarabunPSK" pitchFamily="34" charset="-34"/>
              </a:rPr>
              <a:t>ผู้ใดเรียก รับหรือยอมจะรับทรัพย์สิน หรือประโยชน์อื่นใดสำหรับ ตนเองหรือผู้อื่น เป็นการตอบแทนในการที่จะจูงใจหรือได้จูงใจเจ้าพนักงานสมาชิกสภานิติบัญญัติ แห่งรัฐ สมาชิกสภาจังหวัดหรือสมาชิกสภาเทศบาลโดยวิธีอันทุจริตหรือผิดกฎหมายหรือโดยอิทธิพลของตนให้กระทำการหรือไม่กระทำการในหน้าที่อันเป็นคุณหรือเป็นโทษแก่บุคคลใด ต้องระวางโทษ จำคุกไม่เกินห้าปี หรือปรับไม่เกินหนึ่งแสนบาท หรือทั้งจำทั้งปรับ</a:t>
            </a:r>
          </a:p>
          <a:p>
            <a:pPr algn="l"/>
            <a:r>
              <a:rPr lang="th-TH" sz="2000" b="1" u="sng" kern="100" dirty="0">
                <a:solidFill>
                  <a:srgbClr val="FFC000"/>
                </a:solidFill>
                <a:effectLst/>
                <a:latin typeface="TH SarabunPSK" pitchFamily="34" charset="-34"/>
                <a:ea typeface="Aptos"/>
                <a:cs typeface="TH SarabunPSK" pitchFamily="34" charset="-34"/>
              </a:rPr>
              <a:t>มาตรา ๑๔๘ </a:t>
            </a:r>
            <a:r>
              <a:rPr lang="th-TH" sz="2000" b="1" kern="100" dirty="0">
                <a:effectLst/>
                <a:latin typeface="TH SarabunPSK" pitchFamily="34" charset="-34"/>
                <a:ea typeface="Aptos"/>
                <a:cs typeface="TH SarabunPSK" pitchFamily="34" charset="-34"/>
              </a:rPr>
              <a:t>ผู้ใดเป็นเจ้าพนักงาน ใช้อำนาจในตำแหน่งโดยมิชอบ ข่มขืนใจหรือ จูงใจเพื่อให้บุคคลใดมอบให้หรือหามาให้ซึ่งทรัพย์สินหรือประโยชน์อื่นใดแก่</a:t>
            </a:r>
            <a:br>
              <a:rPr lang="th-TH" sz="2000" b="1" kern="100" dirty="0">
                <a:effectLst/>
                <a:latin typeface="TH SarabunPSK" pitchFamily="34" charset="-34"/>
                <a:ea typeface="Aptos"/>
                <a:cs typeface="TH SarabunPSK" pitchFamily="34" charset="-34"/>
              </a:rPr>
            </a:br>
            <a:r>
              <a:rPr lang="th-TH" sz="2000" b="1" kern="100" dirty="0">
                <a:effectLst/>
                <a:latin typeface="TH SarabunPSK" pitchFamily="34" charset="-34"/>
                <a:ea typeface="Aptos"/>
                <a:cs typeface="TH SarabunPSK" pitchFamily="34" charset="-34"/>
              </a:rPr>
              <a:t>ตนเองหรือผู้อื่น ต้อง ระวางโทษจำคุกตั้งแต่ห้าปีถึงยี่สิบปี หรือจำคุกตลอดชีวิต และปรับตั้งแต่หนึ่งแสนบาทถึงสี่แสนบาท หรือประหารชีวิต</a:t>
            </a:r>
          </a:p>
          <a:p>
            <a:pPr algn="l"/>
            <a:r>
              <a:rPr lang="th-TH" sz="2000" b="1" u="sng" kern="100" dirty="0">
                <a:solidFill>
                  <a:srgbClr val="FFC000"/>
                </a:solidFill>
                <a:effectLst/>
                <a:latin typeface="TH SarabunPSK" pitchFamily="34" charset="-34"/>
                <a:ea typeface="Aptos"/>
                <a:cs typeface="TH SarabunPSK" pitchFamily="34" charset="-34"/>
              </a:rPr>
              <a:t>มาตรา ๑๕๗ </a:t>
            </a:r>
            <a:r>
              <a:rPr lang="th-TH" sz="2000" b="1" kern="100" dirty="0">
                <a:effectLst/>
                <a:latin typeface="TH SarabunPSK" pitchFamily="34" charset="-34"/>
                <a:ea typeface="Aptos"/>
                <a:cs typeface="TH SarabunPSK" pitchFamily="34" charset="-34"/>
              </a:rPr>
              <a:t>ผู้ใดเป็นเจ้าพนักงาน ปฏิบัติหรือละเว้นการปฏิบัติหน้าที่โดยมิชอบ เพื่อให้เกิดความเสียหายแก่ผู้หนึ่งผู้ใด หรือปฏิบัติหรือละเว้นการปฏิบัติหน้าที่โดยทุจริต ต้องระวาง โทษจำคุกตั้งแต่หนึ่งปีถึงสิบปี หรือปรับตั้งแต่สองหมื่นบาทถึงสองแสนบาท หรือทั้งจำทั้งปรับ</a:t>
            </a:r>
            <a:endParaRPr lang="en-US" sz="2000" b="1" kern="100" dirty="0">
              <a:effectLst/>
              <a:latin typeface="TH SarabunPSK" pitchFamily="34" charset="-34"/>
              <a:ea typeface="Aptos"/>
              <a:cs typeface="TH SarabunPSK" pitchFamily="34" charset="-34"/>
            </a:endParaRPr>
          </a:p>
          <a:p>
            <a:pPr algn="l"/>
            <a:endParaRPr lang="en-US" sz="18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D9D2E2-99B0-AB4D-E08C-77025DF8CE07}"/>
              </a:ext>
            </a:extLst>
          </p:cNvPr>
          <p:cNvSpPr/>
          <p:nvPr/>
        </p:nvSpPr>
        <p:spPr>
          <a:xfrm>
            <a:off x="0" y="294838"/>
            <a:ext cx="12192000" cy="1015451"/>
          </a:xfrm>
          <a:prstGeom prst="rect">
            <a:avLst/>
          </a:prstGeom>
          <a:gradFill flip="none" rotWithShape="1">
            <a:gsLst>
              <a:gs pos="0">
                <a:srgbClr val="051520"/>
              </a:gs>
              <a:gs pos="50000">
                <a:srgbClr val="142E45"/>
              </a:gs>
              <a:gs pos="100000">
                <a:srgbClr val="1D3C59"/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80F492-E2A0-9C3A-0EB8-9F853244AE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88108"/>
            <a:ext cx="1371600" cy="1212856"/>
          </a:xfrm>
          <a:prstGeom prst="rect">
            <a:avLst/>
          </a:prstGeom>
        </p:spPr>
      </p:pic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494B3F28-8C27-892D-C969-E9EE54CC2FC4}"/>
              </a:ext>
            </a:extLst>
          </p:cNvPr>
          <p:cNvSpPr txBox="1">
            <a:spLocks/>
          </p:cNvSpPr>
          <p:nvPr/>
        </p:nvSpPr>
        <p:spPr>
          <a:xfrm>
            <a:off x="1917981" y="514441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กฎหมาย ระเบียบ คำสั่ง ที่เกี่ยวข้องกับการสอบสวนและการลงโทษ</a:t>
            </a:r>
            <a:br>
              <a:rPr lang="en-US" dirty="0"/>
            </a:b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06961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63352" y="1430212"/>
            <a:ext cx="11737304" cy="5427788"/>
          </a:xfrm>
        </p:spPr>
        <p:txBody>
          <a:bodyPr>
            <a:normAutofit fontScale="85000" lnSpcReduction="10000"/>
          </a:bodyPr>
          <a:lstStyle/>
          <a:p>
            <a:r>
              <a:rPr lang="th-TH" sz="2800" b="1" kern="100" dirty="0">
                <a:solidFill>
                  <a:srgbClr val="FFC000"/>
                </a:solidFill>
                <a:effectLst/>
                <a:latin typeface="TH SarabunPSK" pitchFamily="34" charset="-34"/>
                <a:ea typeface="Aptos"/>
                <a:cs typeface="TH SarabunPSK" pitchFamily="34" charset="-34"/>
              </a:rPr>
              <a:t>๖</a:t>
            </a:r>
            <a:r>
              <a:rPr lang="en-US" sz="2800" b="1" kern="100" dirty="0">
                <a:solidFill>
                  <a:srgbClr val="FFC000"/>
                </a:solidFill>
                <a:effectLst/>
                <a:latin typeface="TH SarabunPSK" pitchFamily="34" charset="-34"/>
                <a:ea typeface="Aptos"/>
                <a:cs typeface="TH SarabunPSK" pitchFamily="34" charset="-34"/>
              </a:rPr>
              <a:t>.</a:t>
            </a:r>
            <a:r>
              <a:rPr lang="th-TH" sz="2800" b="1" kern="100" dirty="0">
                <a:solidFill>
                  <a:srgbClr val="FFC000"/>
                </a:solidFill>
                <a:effectLst/>
                <a:latin typeface="TH SarabunPSK" pitchFamily="34" charset="-34"/>
                <a:ea typeface="Aptos"/>
                <a:cs typeface="TH SarabunPSK" pitchFamily="34" charset="-34"/>
              </a:rPr>
              <a:t> </a:t>
            </a:r>
            <a:r>
              <a:rPr lang="th-TH" sz="2800" b="1" kern="100" dirty="0">
                <a:solidFill>
                  <a:srgbClr val="FFC000"/>
                </a:solidFill>
                <a:latin typeface="TH SarabunPSK" pitchFamily="34" charset="-34"/>
                <a:ea typeface="Aptos"/>
                <a:cs typeface="TH SarabunPSK" pitchFamily="34" charset="-34"/>
              </a:rPr>
              <a:t>พระราชบัญญัติประกอบ รัฐธรรมนูญว่าด้วยการตรวจเงินแผ่นดิน พ.ศ. ๒๕๖๑</a:t>
            </a:r>
            <a:endParaRPr lang="th-TH" sz="2800" kern="100" dirty="0">
              <a:solidFill>
                <a:srgbClr val="FFC000"/>
              </a:solidFill>
              <a:effectLst/>
              <a:latin typeface="TH SarabunPSK" pitchFamily="34" charset="-34"/>
              <a:ea typeface="Aptos"/>
              <a:cs typeface="TH SarabunPSK" pitchFamily="34" charset="-34"/>
            </a:endParaRPr>
          </a:p>
          <a:p>
            <a:pPr algn="l"/>
            <a:r>
              <a:rPr lang="th-TH" sz="2600" b="1" u="sng" kern="100" dirty="0">
                <a:solidFill>
                  <a:srgbClr val="FFC000"/>
                </a:solidFill>
                <a:effectLst/>
                <a:latin typeface="TH SarabunPSK" pitchFamily="34" charset="-34"/>
                <a:ea typeface="Aptos"/>
                <a:cs typeface="TH SarabunPSK" pitchFamily="34" charset="-34"/>
              </a:rPr>
              <a:t>มาตรา ๙๕ </a:t>
            </a:r>
            <a:r>
              <a:rPr lang="th-TH" sz="2600" b="1" kern="100" dirty="0">
                <a:effectLst/>
                <a:latin typeface="TH SarabunPSK" pitchFamily="34" charset="-34"/>
                <a:ea typeface="Aptos"/>
                <a:cs typeface="TH SarabunPSK" pitchFamily="34" charset="-34"/>
              </a:rPr>
              <a:t>ในการตรวจสอบการปฏิบัติตามกฎหมายว่าด้วยวินัยการเงินการคลังของรัฐ หากข้อบกพร่องที่ตรวจพบไม่มีลักษณะเป็นการทุจริต </a:t>
            </a:r>
            <a:br>
              <a:rPr lang="th-TH" sz="2600" b="1" kern="100" dirty="0">
                <a:effectLst/>
                <a:latin typeface="TH SarabunPSK" pitchFamily="34" charset="-34"/>
                <a:ea typeface="Aptos"/>
                <a:cs typeface="TH SarabunPSK" pitchFamily="34" charset="-34"/>
              </a:rPr>
            </a:br>
            <a:r>
              <a:rPr lang="th-TH" sz="2600" b="1" kern="100" dirty="0">
                <a:effectLst/>
                <a:latin typeface="TH SarabunPSK" pitchFamily="34" charset="-34"/>
                <a:ea typeface="Aptos"/>
                <a:cs typeface="TH SarabunPSK" pitchFamily="34" charset="-34"/>
              </a:rPr>
              <a:t>               และไม่ก่อให้เกิดความเสียหายแก่รัฐหรือ หน่วยรับตรวจ ผู้ว่าการจะแจ้งให้ผู้รับตรวจทราบเพื่อ</a:t>
            </a:r>
            <a:r>
              <a:rPr lang="th-TH" sz="2600" b="1" kern="100" dirty="0" err="1">
                <a:effectLst/>
                <a:latin typeface="TH SarabunPSK" pitchFamily="34" charset="-34"/>
                <a:ea typeface="Aptos"/>
                <a:cs typeface="TH SarabunPSK" pitchFamily="34" charset="-34"/>
              </a:rPr>
              <a:t>กํากับ</a:t>
            </a:r>
            <a:r>
              <a:rPr lang="th-TH" sz="2600" b="1" kern="100" dirty="0">
                <a:effectLst/>
                <a:latin typeface="TH SarabunPSK" pitchFamily="34" charset="-34"/>
                <a:ea typeface="Aptos"/>
                <a:cs typeface="TH SarabunPSK" pitchFamily="34" charset="-34"/>
              </a:rPr>
              <a:t>ดูแลมิให้เกิดข้อบกพร่องอีกก็ได้ </a:t>
            </a:r>
            <a:br>
              <a:rPr lang="th-TH" sz="2600" b="1" kern="100" dirty="0">
                <a:effectLst/>
                <a:latin typeface="TH SarabunPSK" pitchFamily="34" charset="-34"/>
                <a:ea typeface="Aptos"/>
                <a:cs typeface="TH SarabunPSK" pitchFamily="34" charset="-34"/>
              </a:rPr>
            </a:br>
            <a:r>
              <a:rPr lang="th-TH" sz="2600" b="1" kern="100" dirty="0">
                <a:effectLst/>
                <a:latin typeface="TH SarabunPSK" pitchFamily="34" charset="-34"/>
                <a:ea typeface="Aptos"/>
                <a:cs typeface="TH SarabunPSK" pitchFamily="34" charset="-34"/>
              </a:rPr>
              <a:t>               ในกรณีที่ข้อบกพร่องที่ตรวจพบมีลักษณะเป็นการทุจริต ให้ผู้ว่าการส่งเรื่องให้คณะกรรมการ ป้องกันและปราบปรามการทุจริตแห่งชาติ</a:t>
            </a:r>
            <a:br>
              <a:rPr lang="th-TH" sz="2600" b="1" kern="100" dirty="0">
                <a:effectLst/>
                <a:latin typeface="TH SarabunPSK" pitchFamily="34" charset="-34"/>
                <a:ea typeface="Aptos"/>
                <a:cs typeface="TH SarabunPSK" pitchFamily="34" charset="-34"/>
              </a:rPr>
            </a:br>
            <a:r>
              <a:rPr lang="th-TH" sz="2600" b="1" kern="100" dirty="0">
                <a:effectLst/>
                <a:latin typeface="TH SarabunPSK" pitchFamily="34" charset="-34"/>
                <a:ea typeface="Aptos"/>
                <a:cs typeface="TH SarabunPSK" pitchFamily="34" charset="-34"/>
              </a:rPr>
              <a:t>               </a:t>
            </a:r>
            <a:r>
              <a:rPr lang="th-TH" sz="2600" b="1" kern="100" dirty="0" err="1">
                <a:effectLst/>
                <a:latin typeface="TH SarabunPSK" pitchFamily="34" charset="-34"/>
                <a:ea typeface="Aptos"/>
                <a:cs typeface="TH SarabunPSK" pitchFamily="34" charset="-34"/>
              </a:rPr>
              <a:t>ดําเนินการ</a:t>
            </a:r>
            <a:r>
              <a:rPr lang="th-TH" sz="2600" b="1" kern="100" dirty="0">
                <a:effectLst/>
                <a:latin typeface="TH SarabunPSK" pitchFamily="34" charset="-34"/>
                <a:ea typeface="Aptos"/>
                <a:cs typeface="TH SarabunPSK" pitchFamily="34" charset="-34"/>
              </a:rPr>
              <a:t>ตามหน้าที่และ</a:t>
            </a:r>
            <a:r>
              <a:rPr lang="th-TH" sz="2600" b="1" kern="100" dirty="0" err="1">
                <a:effectLst/>
                <a:latin typeface="TH SarabunPSK" pitchFamily="34" charset="-34"/>
                <a:ea typeface="Aptos"/>
                <a:cs typeface="TH SarabunPSK" pitchFamily="34" charset="-34"/>
              </a:rPr>
              <a:t>อํานาจ</a:t>
            </a:r>
            <a:r>
              <a:rPr lang="th-TH" sz="2600" b="1" kern="100" dirty="0">
                <a:effectLst/>
                <a:latin typeface="TH SarabunPSK" pitchFamily="34" charset="-34"/>
                <a:ea typeface="Aptos"/>
                <a:cs typeface="TH SarabunPSK" pitchFamily="34" charset="-34"/>
              </a:rPr>
              <a:t>ต่อไป และให้นําความ ในมาตรา ๘๘ วรรคสอง มาใช้บังคับด้วยโดยอนุโลม</a:t>
            </a:r>
            <a:endParaRPr lang="en-US" sz="2600" b="1" kern="100" dirty="0">
              <a:effectLst/>
              <a:latin typeface="TH SarabunPSK" pitchFamily="34" charset="-34"/>
              <a:ea typeface="Aptos"/>
              <a:cs typeface="TH SarabunPSK" pitchFamily="34" charset="-34"/>
            </a:endParaRPr>
          </a:p>
          <a:p>
            <a:pPr indent="457200" algn="l"/>
            <a:r>
              <a:rPr lang="th-TH" sz="2600" b="1" kern="100" dirty="0">
                <a:effectLst/>
                <a:latin typeface="TH SarabunPSK" pitchFamily="34" charset="-34"/>
                <a:ea typeface="Aptos"/>
                <a:cs typeface="TH SarabunPSK" pitchFamily="34" charset="-34"/>
              </a:rPr>
              <a:t>       ในกรณีที่ข้อบกพร่องที่ตรวจพบมีลักษณะก่อให้เกิดความเสียหายแก่รัฐหรือหน่วยรับตรวจ หรือมีลักษณะเป็นการจงใจไม่ปฏิบัติตาม</a:t>
            </a:r>
            <a:br>
              <a:rPr lang="th-TH" sz="2600" b="1" kern="100" dirty="0">
                <a:effectLst/>
                <a:latin typeface="TH SarabunPSK" pitchFamily="34" charset="-34"/>
                <a:ea typeface="Aptos"/>
                <a:cs typeface="TH SarabunPSK" pitchFamily="34" charset="-34"/>
              </a:rPr>
            </a:br>
            <a:r>
              <a:rPr lang="th-TH" sz="2600" b="1" kern="100" dirty="0">
                <a:effectLst/>
                <a:latin typeface="TH SarabunPSK" pitchFamily="34" charset="-34"/>
                <a:ea typeface="Aptos"/>
                <a:cs typeface="TH SarabunPSK" pitchFamily="34" charset="-34"/>
              </a:rPr>
              <a:t>               กฎหมายว่าด้วยวินัยการเงินการคลังของรัฐ ให้ผู้ว่าการแจ้งให้ ผู้รับตรวจพิจารณา</a:t>
            </a:r>
            <a:r>
              <a:rPr lang="th-TH" sz="2600" b="1" kern="100" dirty="0" err="1">
                <a:effectLst/>
                <a:latin typeface="TH SarabunPSK" pitchFamily="34" charset="-34"/>
                <a:ea typeface="Aptos"/>
                <a:cs typeface="TH SarabunPSK" pitchFamily="34" charset="-34"/>
              </a:rPr>
              <a:t>ดําเนินการ</a:t>
            </a:r>
            <a:r>
              <a:rPr lang="th-TH" sz="2600" b="1" kern="100" dirty="0">
                <a:effectLst/>
                <a:latin typeface="TH SarabunPSK" pitchFamily="34" charset="-34"/>
                <a:ea typeface="Aptos"/>
                <a:cs typeface="TH SarabunPSK" pitchFamily="34" charset="-34"/>
              </a:rPr>
              <a:t>เพื่อให้มีการชดใช้ค่าเสียหายต่อรัฐหรือ</a:t>
            </a:r>
            <a:br>
              <a:rPr lang="th-TH" sz="2600" b="1" kern="100" dirty="0">
                <a:effectLst/>
                <a:latin typeface="TH SarabunPSK" pitchFamily="34" charset="-34"/>
                <a:ea typeface="Aptos"/>
                <a:cs typeface="TH SarabunPSK" pitchFamily="34" charset="-34"/>
              </a:rPr>
            </a:br>
            <a:r>
              <a:rPr lang="th-TH" sz="2600" b="1" kern="100" dirty="0">
                <a:effectLst/>
                <a:latin typeface="TH SarabunPSK" pitchFamily="34" charset="-34"/>
                <a:ea typeface="Aptos"/>
                <a:cs typeface="TH SarabunPSK" pitchFamily="34" charset="-34"/>
              </a:rPr>
              <a:t>               หน่วยรับตรวจต่อไป หรือ</a:t>
            </a:r>
            <a:r>
              <a:rPr lang="th-TH" sz="2600" b="1" kern="100" dirty="0" err="1">
                <a:effectLst/>
                <a:latin typeface="TH SarabunPSK" pitchFamily="34" charset="-34"/>
                <a:ea typeface="Aptos"/>
                <a:cs typeface="TH SarabunPSK" pitchFamily="34" charset="-34"/>
              </a:rPr>
              <a:t>ดําเนินการ</a:t>
            </a:r>
            <a:r>
              <a:rPr lang="th-TH" sz="2600" b="1" kern="100" dirty="0">
                <a:effectLst/>
                <a:latin typeface="TH SarabunPSK" pitchFamily="34" charset="-34"/>
                <a:ea typeface="Aptos"/>
                <a:cs typeface="TH SarabunPSK" pitchFamily="34" charset="-34"/>
              </a:rPr>
              <a:t> ทางวินัยแล้วแต่กรณี และเมื่อผู้รับตรวจ</a:t>
            </a:r>
            <a:r>
              <a:rPr lang="th-TH" sz="2600" b="1" kern="100" dirty="0" err="1">
                <a:effectLst/>
                <a:latin typeface="TH SarabunPSK" pitchFamily="34" charset="-34"/>
                <a:ea typeface="Aptos"/>
                <a:cs typeface="TH SarabunPSK" pitchFamily="34" charset="-34"/>
              </a:rPr>
              <a:t>ดําเนินการ</a:t>
            </a:r>
            <a:r>
              <a:rPr lang="th-TH" sz="2600" b="1" kern="100" dirty="0">
                <a:effectLst/>
                <a:latin typeface="TH SarabunPSK" pitchFamily="34" charset="-34"/>
                <a:ea typeface="Aptos"/>
                <a:cs typeface="TH SarabunPSK" pitchFamily="34" charset="-34"/>
              </a:rPr>
              <a:t>แล้วให้แจ้งให้ผู้ว่าการทราบ ในกรณีที่ผู้รับ</a:t>
            </a:r>
            <a:br>
              <a:rPr lang="th-TH" sz="2600" b="1" kern="100" dirty="0">
                <a:effectLst/>
                <a:latin typeface="TH SarabunPSK" pitchFamily="34" charset="-34"/>
                <a:ea typeface="Aptos"/>
                <a:cs typeface="TH SarabunPSK" pitchFamily="34" charset="-34"/>
              </a:rPr>
            </a:br>
            <a:r>
              <a:rPr lang="th-TH" sz="2600" b="1" kern="100" dirty="0">
                <a:effectLst/>
                <a:latin typeface="TH SarabunPSK" pitchFamily="34" charset="-34"/>
                <a:ea typeface="Aptos"/>
                <a:cs typeface="TH SarabunPSK" pitchFamily="34" charset="-34"/>
              </a:rPr>
              <a:t>               ตรวจไม่</a:t>
            </a:r>
            <a:r>
              <a:rPr lang="th-TH" sz="2600" b="1" kern="100" dirty="0" err="1">
                <a:effectLst/>
                <a:latin typeface="TH SarabunPSK" pitchFamily="34" charset="-34"/>
                <a:ea typeface="Aptos"/>
                <a:cs typeface="TH SarabunPSK" pitchFamily="34" charset="-34"/>
              </a:rPr>
              <a:t>ดําเนินการ</a:t>
            </a:r>
            <a:r>
              <a:rPr lang="th-TH" sz="2600" b="1" kern="100" dirty="0">
                <a:effectLst/>
                <a:latin typeface="TH SarabunPSK" pitchFamily="34" charset="-34"/>
                <a:ea typeface="Aptos"/>
                <a:cs typeface="TH SarabunPSK" pitchFamily="34" charset="-34"/>
              </a:rPr>
              <a:t>ตามที่ได้รับแจ้งตามวรรคสามภายในเวลาอันสมควร ผู้ว่าการ จะแจ้งให้</a:t>
            </a:r>
            <a:r>
              <a:rPr lang="th-TH" sz="2600" b="1" kern="100" dirty="0" err="1">
                <a:effectLst/>
                <a:latin typeface="TH SarabunPSK" pitchFamily="34" charset="-34"/>
                <a:ea typeface="Aptos"/>
                <a:cs typeface="TH SarabunPSK" pitchFamily="34" charset="-34"/>
              </a:rPr>
              <a:t>ดําเนินการ</a:t>
            </a:r>
            <a:r>
              <a:rPr lang="th-TH" sz="2600" b="1" kern="100" dirty="0">
                <a:effectLst/>
                <a:latin typeface="TH SarabunPSK" pitchFamily="34" charset="-34"/>
                <a:ea typeface="Aptos"/>
                <a:cs typeface="TH SarabunPSK" pitchFamily="34" charset="-34"/>
              </a:rPr>
              <a:t>ภายในระยะเวลาที่</a:t>
            </a:r>
            <a:r>
              <a:rPr lang="th-TH" sz="2600" b="1" kern="100" dirty="0" err="1">
                <a:effectLst/>
                <a:latin typeface="TH SarabunPSK" pitchFamily="34" charset="-34"/>
                <a:ea typeface="Aptos"/>
                <a:cs typeface="TH SarabunPSK" pitchFamily="34" charset="-34"/>
              </a:rPr>
              <a:t>กําหนด</a:t>
            </a:r>
            <a:r>
              <a:rPr lang="th-TH" sz="2600" b="1" kern="100" dirty="0">
                <a:effectLst/>
                <a:latin typeface="TH SarabunPSK" pitchFamily="34" charset="-34"/>
                <a:ea typeface="Aptos"/>
                <a:cs typeface="TH SarabunPSK" pitchFamily="34" charset="-34"/>
              </a:rPr>
              <a:t>ก็ได้</a:t>
            </a:r>
            <a:br>
              <a:rPr lang="th-TH" sz="2600" b="1" kern="100" dirty="0">
                <a:effectLst/>
                <a:latin typeface="TH SarabunPSK" pitchFamily="34" charset="-34"/>
                <a:ea typeface="Aptos"/>
                <a:cs typeface="TH SarabunPSK" pitchFamily="34" charset="-34"/>
              </a:rPr>
            </a:br>
            <a:r>
              <a:rPr lang="th-TH" sz="2600" b="1" u="sng" kern="100" dirty="0">
                <a:solidFill>
                  <a:srgbClr val="FFC000"/>
                </a:solidFill>
                <a:effectLst/>
                <a:latin typeface="TH SarabunPSK" pitchFamily="34" charset="-34"/>
                <a:ea typeface="Aptos"/>
                <a:cs typeface="TH SarabunPSK" pitchFamily="34" charset="-34"/>
              </a:rPr>
              <a:t>มาตรา ๙๖ </a:t>
            </a:r>
            <a:r>
              <a:rPr lang="th-TH" sz="2600" b="1" kern="100" dirty="0">
                <a:effectLst/>
                <a:latin typeface="TH SarabunPSK" pitchFamily="34" charset="-34"/>
                <a:ea typeface="Aptos"/>
                <a:cs typeface="TH SarabunPSK" pitchFamily="34" charset="-34"/>
              </a:rPr>
              <a:t>ผู้รับตรวจผู้ใดไม่</a:t>
            </a:r>
            <a:r>
              <a:rPr lang="th-TH" sz="2600" b="1" kern="100" dirty="0" err="1">
                <a:effectLst/>
                <a:latin typeface="TH SarabunPSK" pitchFamily="34" charset="-34"/>
                <a:ea typeface="Aptos"/>
                <a:cs typeface="TH SarabunPSK" pitchFamily="34" charset="-34"/>
              </a:rPr>
              <a:t>ดําเนินการ</a:t>
            </a:r>
            <a:r>
              <a:rPr lang="th-TH" sz="2600" b="1" kern="100" dirty="0">
                <a:effectLst/>
                <a:latin typeface="TH SarabunPSK" pitchFamily="34" charset="-34"/>
                <a:ea typeface="Aptos"/>
                <a:cs typeface="TH SarabunPSK" pitchFamily="34" charset="-34"/>
              </a:rPr>
              <a:t>ภายในเวลาที่ผู้ว่าการ</a:t>
            </a:r>
            <a:r>
              <a:rPr lang="th-TH" sz="2600" b="1" kern="100" dirty="0" err="1">
                <a:effectLst/>
                <a:latin typeface="TH SarabunPSK" pitchFamily="34" charset="-34"/>
                <a:ea typeface="Aptos"/>
                <a:cs typeface="TH SarabunPSK" pitchFamily="34" charset="-34"/>
              </a:rPr>
              <a:t>กําหนด</a:t>
            </a:r>
            <a:r>
              <a:rPr lang="th-TH" sz="2600" b="1" kern="100" dirty="0">
                <a:effectLst/>
                <a:latin typeface="TH SarabunPSK" pitchFamily="34" charset="-34"/>
                <a:ea typeface="Aptos"/>
                <a:cs typeface="TH SarabunPSK" pitchFamily="34" charset="-34"/>
              </a:rPr>
              <a:t>ตามมาตรา ๘๕ วรรคสอง หรือมาตรา ๙๕ วรรคสี่ โดยไม่มีเหตุอันสมควร </a:t>
            </a:r>
            <a:br>
              <a:rPr lang="th-TH" sz="2600" b="1" kern="100" dirty="0">
                <a:effectLst/>
                <a:latin typeface="TH SarabunPSK" pitchFamily="34" charset="-34"/>
                <a:ea typeface="Aptos"/>
                <a:cs typeface="TH SarabunPSK" pitchFamily="34" charset="-34"/>
              </a:rPr>
            </a:br>
            <a:r>
              <a:rPr lang="th-TH" sz="2600" b="1" kern="100" dirty="0">
                <a:effectLst/>
                <a:latin typeface="TH SarabunPSK" pitchFamily="34" charset="-34"/>
                <a:ea typeface="Aptos"/>
                <a:cs typeface="TH SarabunPSK" pitchFamily="34" charset="-34"/>
              </a:rPr>
              <a:t>               ผู้ว่าการจะเสนอต่อคณะกรรมการให้ลงโทษ ทางปกครองแก่ผู้รับตรวจผู้นั้นก็ได้</a:t>
            </a:r>
            <a:endParaRPr lang="en-US" sz="2600" b="1" kern="100" dirty="0">
              <a:effectLst/>
              <a:latin typeface="TH SarabunPSK" pitchFamily="34" charset="-34"/>
              <a:ea typeface="Aptos"/>
              <a:cs typeface="TH SarabunPSK" pitchFamily="34" charset="-34"/>
            </a:endParaRPr>
          </a:p>
          <a:p>
            <a:pPr algn="thaiDist"/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190453-B334-3311-9BA8-DDA14D2EF7A1}"/>
              </a:ext>
            </a:extLst>
          </p:cNvPr>
          <p:cNvSpPr/>
          <p:nvPr/>
        </p:nvSpPr>
        <p:spPr>
          <a:xfrm>
            <a:off x="0" y="294838"/>
            <a:ext cx="12192000" cy="1015451"/>
          </a:xfrm>
          <a:prstGeom prst="rect">
            <a:avLst/>
          </a:prstGeom>
          <a:gradFill flip="none" rotWithShape="1">
            <a:gsLst>
              <a:gs pos="0">
                <a:srgbClr val="051520"/>
              </a:gs>
              <a:gs pos="50000">
                <a:srgbClr val="142E45"/>
              </a:gs>
              <a:gs pos="100000">
                <a:srgbClr val="1D3C59"/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75BA16-3FAB-F2BD-2B62-C9AD44DAF8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88108"/>
            <a:ext cx="1371600" cy="1212856"/>
          </a:xfrm>
          <a:prstGeom prst="rect">
            <a:avLst/>
          </a:prstGeom>
        </p:spPr>
      </p:pic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FC2F03C0-050D-041A-D1F7-6C42F1C9AAF1}"/>
              </a:ext>
            </a:extLst>
          </p:cNvPr>
          <p:cNvSpPr txBox="1">
            <a:spLocks/>
          </p:cNvSpPr>
          <p:nvPr/>
        </p:nvSpPr>
        <p:spPr>
          <a:xfrm>
            <a:off x="1917981" y="514441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กฎหมาย ระเบียบ คำสั่ง ที่เกี่ยวข้องกับการสอบสวนและการลงโทษ</a:t>
            </a:r>
            <a:br>
              <a:rPr lang="en-US" dirty="0"/>
            </a:b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81522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695400" y="1467281"/>
            <a:ext cx="11161240" cy="5184870"/>
          </a:xfrm>
        </p:spPr>
        <p:txBody>
          <a:bodyPr>
            <a:noAutofit/>
          </a:bodyPr>
          <a:lstStyle/>
          <a:p>
            <a:r>
              <a:rPr lang="th-TH" b="1" kern="100" dirty="0">
                <a:solidFill>
                  <a:srgbClr val="FFC000"/>
                </a:solidFill>
                <a:effectLst/>
                <a:latin typeface="TH SarabunPSK" panose="020B0500040200020003" pitchFamily="34" charset="-34"/>
                <a:ea typeface="Aptos"/>
                <a:cs typeface="TH SarabunPSK" pitchFamily="34" charset="-34"/>
              </a:rPr>
              <a:t>๗</a:t>
            </a:r>
            <a:r>
              <a:rPr lang="en-US" b="1" kern="100" dirty="0">
                <a:solidFill>
                  <a:srgbClr val="FFC000"/>
                </a:solidFill>
                <a:effectLst/>
                <a:latin typeface="TH SarabunPSK" panose="020B0500040200020003" pitchFamily="34" charset="-34"/>
                <a:ea typeface="Aptos"/>
                <a:cs typeface="TH SarabunPSK" pitchFamily="34" charset="-34"/>
              </a:rPr>
              <a:t>.</a:t>
            </a:r>
            <a:r>
              <a:rPr lang="th-TH" b="1" kern="100" dirty="0">
                <a:solidFill>
                  <a:srgbClr val="FFC000"/>
                </a:solidFill>
                <a:effectLst/>
                <a:latin typeface="TH SarabunPSK" panose="020B0500040200020003" pitchFamily="34" charset="-34"/>
                <a:ea typeface="Aptos"/>
                <a:cs typeface="TH SarabunPSK" pitchFamily="34" charset="-34"/>
              </a:rPr>
              <a:t> </a:t>
            </a:r>
            <a:r>
              <a:rPr lang="th-TH" b="1" kern="100" dirty="0">
                <a:solidFill>
                  <a:srgbClr val="FFC000"/>
                </a:solidFill>
                <a:latin typeface="TH SarabunPSK" panose="020B0500040200020003" pitchFamily="34" charset="-34"/>
                <a:ea typeface="Aptos"/>
                <a:cs typeface="TH SarabunPSK" pitchFamily="34" charset="-34"/>
              </a:rPr>
              <a:t>พระราชบัญญัติประกอบ รัฐธรรมนูญว่าด้วยการป้องกันและปราบปรามการทุจริต พ.ศ. ๒๕๖๑</a:t>
            </a:r>
            <a:endParaRPr lang="en-US" b="1" kern="100" dirty="0">
              <a:solidFill>
                <a:srgbClr val="FFC000"/>
              </a:solidFill>
              <a:effectLst/>
              <a:latin typeface="TH SarabunPSK" panose="020B0500040200020003" pitchFamily="34" charset="-34"/>
              <a:ea typeface="Aptos"/>
              <a:cs typeface="TH SarabunPSK" pitchFamily="34" charset="-34"/>
            </a:endParaRPr>
          </a:p>
          <a:p>
            <a:pPr indent="457200" algn="l">
              <a:lnSpc>
                <a:spcPct val="100000"/>
              </a:lnSpc>
            </a:pPr>
            <a:r>
              <a:rPr lang="th-TH" sz="2000" b="1" u="sng" kern="100" dirty="0">
                <a:solidFill>
                  <a:srgbClr val="FFC000"/>
                </a:solidFill>
                <a:effectLst/>
                <a:latin typeface="TH SarabunPSK" panose="020B0500040200020003" pitchFamily="34" charset="-34"/>
                <a:ea typeface="Aptos"/>
                <a:cs typeface="TH SarabunPSK" pitchFamily="34" charset="-34"/>
              </a:rPr>
              <a:t>มาตรา ๖๔ </a:t>
            </a:r>
            <a:r>
              <a:rPr lang="th-TH" sz="2000" b="1" kern="100" dirty="0">
                <a:effectLst/>
                <a:latin typeface="TH SarabunPSK" panose="020B0500040200020003" pitchFamily="34" charset="-34"/>
                <a:ea typeface="Aptos"/>
                <a:cs typeface="TH SarabunPSK" pitchFamily="34" charset="-34"/>
              </a:rPr>
              <a:t>ในกรณีที่คณะกรรมการ ป.ป.ช. พิจารณาเห็นว่าเรื่องที่มีการกล่าวหา เรื่องใดมิใช่เป็นความผิดร้ายแรง หรือกล่าวหาในเรื่องที่มิได้อยู่ในหน้าที่และอำนาจของคณะกรรมการ ป.ป.ช. คณะกรรมการ ป.ป.ช. จะส่งเรื่องให้ผู้บังคับบัญชาหรือผู้มีอำนาจแต่งตั้งหรือถอดถอน ของผู้ถูกร้องดำเนินการทางวินัยไปตามหน้าที่และอำนาจก็ได้</a:t>
            </a:r>
            <a:endParaRPr lang="en-US" sz="2000" b="1" kern="100" dirty="0">
              <a:effectLst/>
              <a:latin typeface="TH SarabunPSK" panose="020B0500040200020003" pitchFamily="34" charset="-34"/>
              <a:ea typeface="Aptos"/>
              <a:cs typeface="TH SarabunPSK" pitchFamily="34" charset="-34"/>
            </a:endParaRPr>
          </a:p>
          <a:p>
            <a:pPr indent="457200" algn="l">
              <a:lnSpc>
                <a:spcPct val="100000"/>
              </a:lnSpc>
            </a:pPr>
            <a:r>
              <a:rPr lang="th-TH" sz="2000" b="1" u="sng" kern="100" dirty="0">
                <a:solidFill>
                  <a:srgbClr val="FFC000"/>
                </a:solidFill>
                <a:effectLst/>
                <a:latin typeface="TH SarabunPSK" panose="020B0500040200020003" pitchFamily="34" charset="-34"/>
                <a:ea typeface="Aptos"/>
                <a:cs typeface="TH SarabunPSK" pitchFamily="34" charset="-34"/>
              </a:rPr>
              <a:t>มาตรา ๙๑</a:t>
            </a:r>
            <a:r>
              <a:rPr lang="th-TH" sz="2000" b="1" kern="100" dirty="0">
                <a:effectLst/>
                <a:latin typeface="TH SarabunPSK" panose="020B0500040200020003" pitchFamily="34" charset="-34"/>
                <a:ea typeface="Aptos"/>
                <a:cs typeface="TH SarabunPSK" pitchFamily="34" charset="-34"/>
              </a:rPr>
              <a:t> เมื่อคณะกรรม</a:t>
            </a:r>
            <a:r>
              <a:rPr lang="th-TH" sz="2000" b="1" kern="100" dirty="0" err="1">
                <a:effectLst/>
                <a:latin typeface="TH SarabunPSK" panose="020B0500040200020003" pitchFamily="34" charset="-34"/>
                <a:ea typeface="Aptos"/>
                <a:cs typeface="TH SarabunPSK" pitchFamily="34" charset="-34"/>
              </a:rPr>
              <a:t>กำร</a:t>
            </a:r>
            <a:r>
              <a:rPr lang="th-TH" sz="2000" b="1" kern="100" dirty="0">
                <a:effectLst/>
                <a:latin typeface="TH SarabunPSK" panose="020B0500040200020003" pitchFamily="34" charset="-34"/>
                <a:ea typeface="Aptos"/>
                <a:cs typeface="TH SarabunPSK" pitchFamily="34" charset="-34"/>
              </a:rPr>
              <a:t> ป.ป.ช. ไต่สวนแล้วมีมติวินิจฉัยว่าเจ้าหน้าที่ของรัฐ กระทำความผิดฐานทุจริตต่อหน้าที่ หรือกระทำความผิดต่อตำแหน่งหน้าที่ราชการ หรือความผิดต่อตำแหน่งหน้าที่ในการยุติธรรม หรือความผิดที่เกี่ยวข้องกัน ให้ดำเนินการดังต่อไปนี้</a:t>
            </a:r>
            <a:endParaRPr lang="en-US" sz="2000" b="1" kern="100" dirty="0">
              <a:effectLst/>
              <a:latin typeface="TH SarabunPSK" pitchFamily="34" charset="-34"/>
              <a:ea typeface="Aptos"/>
              <a:cs typeface="TH SarabunPSK" pitchFamily="34" charset="-34"/>
            </a:endParaRPr>
          </a:p>
          <a:p>
            <a:pPr indent="457200" algn="l">
              <a:lnSpc>
                <a:spcPct val="100000"/>
              </a:lnSpc>
            </a:pPr>
            <a:r>
              <a:rPr lang="en-US" sz="2000" b="1" kern="100" dirty="0">
                <a:effectLst/>
                <a:latin typeface="TH SarabunPSK" pitchFamily="34" charset="-34"/>
                <a:ea typeface="Aptos"/>
                <a:cs typeface="TH SarabunPSK" pitchFamily="34" charset="-34"/>
              </a:rPr>
              <a:t> (</a:t>
            </a:r>
            <a:r>
              <a:rPr lang="th-TH" sz="2000" b="1" kern="100" dirty="0">
                <a:latin typeface="TH SarabunPSK" panose="020B0500040200020003" pitchFamily="34" charset="-34"/>
                <a:ea typeface="Aptos"/>
                <a:cs typeface="TH SarabunPSK" pitchFamily="34" charset="-34"/>
              </a:rPr>
              <a:t>๑) ถ้ามีมูลความผิดทางอาญา ให้คณะกรรมกำร ป.ป.ช. ส่งรายงาน สำนวนการไต่สวน เอกสารหลักฐาน สำเนาอิเล็กทรอนิกส์ และคำวินิจฉัยไปยังอัยการสูงสุดภายในสามสิบวัน เพื่อให้ อัยการสูงสุดยื่นฟ้องคดีต่อไป </a:t>
            </a:r>
            <a:endParaRPr lang="en-US" sz="2000" b="1" kern="100" dirty="0">
              <a:effectLst/>
              <a:latin typeface="TH SarabunPSK" panose="020B0500040200020003" pitchFamily="34" charset="-34"/>
              <a:ea typeface="Aptos"/>
              <a:cs typeface="TH SarabunPSK" pitchFamily="34" charset="-34"/>
            </a:endParaRPr>
          </a:p>
          <a:p>
            <a:pPr indent="457200" algn="l">
              <a:lnSpc>
                <a:spcPct val="100000"/>
              </a:lnSpc>
            </a:pPr>
            <a:r>
              <a:rPr lang="en-US" sz="2000" b="1" kern="100" dirty="0">
                <a:effectLst/>
                <a:latin typeface="TH SarabunPSK" panose="020B0500040200020003" pitchFamily="34" charset="-34"/>
                <a:ea typeface="Aptos"/>
                <a:cs typeface="TH SarabunPSK" pitchFamily="34" charset="-34"/>
              </a:rPr>
              <a:t>(</a:t>
            </a:r>
            <a:r>
              <a:rPr lang="th-TH" sz="2000" b="1" kern="100" dirty="0">
                <a:latin typeface="TH SarabunPSK" panose="020B0500040200020003" pitchFamily="34" charset="-34"/>
                <a:ea typeface="Aptos"/>
                <a:cs typeface="TH SarabunPSK" pitchFamily="34" charset="-34"/>
              </a:rPr>
              <a:t>๒) ถ้ามีมูลความผิดทางวินัย ให้คณะกรรมการ ป.ป.ช. ส่งรายงาน สำนวนการไต่สวน เอกสารหลักฐาน และคำวินิจฉัยไปยังผู้บังคับบัญชาหรือผู้มีอำนาจแต่งตั้งถอดถอนภายในสามสิบวัน เพื่อให้ดำเนินการทางวินัยต่อไป</a:t>
            </a:r>
            <a:endParaRPr lang="en-US" sz="2000" b="1" kern="100" dirty="0">
              <a:effectLst/>
              <a:latin typeface="TH SarabunPSK" panose="020B0500040200020003" pitchFamily="34" charset="-34"/>
              <a:ea typeface="Aptos"/>
              <a:cs typeface="TH SarabunPSK" pitchFamily="34" charset="-34"/>
            </a:endParaRPr>
          </a:p>
          <a:p>
            <a:pPr indent="457200" algn="l">
              <a:lnSpc>
                <a:spcPct val="100000"/>
              </a:lnSpc>
            </a:pPr>
            <a:r>
              <a:rPr lang="th-TH" sz="2000" b="1" u="sng" kern="100" dirty="0">
                <a:solidFill>
                  <a:srgbClr val="FFC000"/>
                </a:solidFill>
                <a:effectLst/>
                <a:latin typeface="TH SarabunPSK" panose="020B0500040200020003" pitchFamily="34" charset="-34"/>
                <a:ea typeface="Aptos"/>
                <a:cs typeface="TH SarabunPSK" pitchFamily="34" charset="-34"/>
              </a:rPr>
              <a:t>มาตรา ๙๓</a:t>
            </a:r>
            <a:r>
              <a:rPr lang="th-TH" sz="2000" b="1" kern="100" dirty="0">
                <a:effectLst/>
                <a:latin typeface="TH SarabunPSK" panose="020B0500040200020003" pitchFamily="34" charset="-34"/>
                <a:ea typeface="Aptos"/>
                <a:cs typeface="TH SarabunPSK" pitchFamily="34" charset="-34"/>
              </a:rPr>
              <a:t> เมื่ออัยการสูงสุดได้รับสำนวนคดีอาญาตามมาตรา ๙๑ ให้อัยการสูงสุด พิจารณาเพื่อดำเนินการฟ้องคดีต่อศาลที่มีเขตอำนาจภายในหนึ่งร้อยแปดสิบวันนับแต่วันที่ได้รับ สำนวน</a:t>
            </a:r>
            <a:endParaRPr lang="en-US" sz="2000" b="1" kern="100" dirty="0">
              <a:effectLst/>
              <a:latin typeface="TH SarabunPSK" panose="020B0500040200020003" pitchFamily="34" charset="-34"/>
              <a:ea typeface="Aptos"/>
              <a:cs typeface="TH SarabunPSK" pitchFamily="34" charset="-34"/>
            </a:endParaRPr>
          </a:p>
          <a:p>
            <a:pPr algn="thaiDist"/>
            <a:endParaRPr lang="en-US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4AA5DF-89D7-9525-DBB8-EE2106FCEF10}"/>
              </a:ext>
            </a:extLst>
          </p:cNvPr>
          <p:cNvSpPr/>
          <p:nvPr/>
        </p:nvSpPr>
        <p:spPr>
          <a:xfrm>
            <a:off x="0" y="294838"/>
            <a:ext cx="12192000" cy="1015451"/>
          </a:xfrm>
          <a:prstGeom prst="rect">
            <a:avLst/>
          </a:prstGeom>
          <a:gradFill flip="none" rotWithShape="1">
            <a:gsLst>
              <a:gs pos="0">
                <a:srgbClr val="051520"/>
              </a:gs>
              <a:gs pos="50000">
                <a:srgbClr val="142E45"/>
              </a:gs>
              <a:gs pos="100000">
                <a:srgbClr val="1D3C59"/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3A94C9-E677-8A43-57A1-7E119AC58F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88108"/>
            <a:ext cx="1371600" cy="1212856"/>
          </a:xfrm>
          <a:prstGeom prst="rect">
            <a:avLst/>
          </a:prstGeom>
        </p:spPr>
      </p:pic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51E25CDD-0E6D-AC01-D1D8-2D324F0FADFF}"/>
              </a:ext>
            </a:extLst>
          </p:cNvPr>
          <p:cNvSpPr txBox="1">
            <a:spLocks/>
          </p:cNvSpPr>
          <p:nvPr/>
        </p:nvSpPr>
        <p:spPr>
          <a:xfrm>
            <a:off x="1917981" y="514441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กฎหมาย ระเบียบ คำสั่ง ที่เกี่ยวข้องกับการสอบสวนและการลงโทษ</a:t>
            </a:r>
            <a:br>
              <a:rPr lang="en-US" dirty="0"/>
            </a:b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52231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587EE-7533-EBA6-99CD-F31878FF2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">
            <a:extLst>
              <a:ext uri="{FF2B5EF4-FFF2-40B4-BE49-F238E27FC236}">
                <a16:creationId xmlns:a16="http://schemas.microsoft.com/office/drawing/2014/main" id="{D1183387-F0C3-CB04-01BE-E00B2F27BD07}"/>
              </a:ext>
            </a:extLst>
          </p:cNvPr>
          <p:cNvSpPr txBox="1"/>
          <p:nvPr/>
        </p:nvSpPr>
        <p:spPr>
          <a:xfrm>
            <a:off x="1631504" y="2179021"/>
            <a:ext cx="8109796" cy="740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</a:pPr>
            <a:endParaRPr sz="1200" dirty="0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330F8268-34CA-534E-BB09-E133AE7A77B6}"/>
              </a:ext>
            </a:extLst>
          </p:cNvPr>
          <p:cNvSpPr/>
          <p:nvPr/>
        </p:nvSpPr>
        <p:spPr>
          <a:xfrm>
            <a:off x="4943872" y="1517720"/>
            <a:ext cx="2009628" cy="1656184"/>
          </a:xfrm>
          <a:custGeom>
            <a:avLst/>
            <a:gdLst/>
            <a:ahLst/>
            <a:cxnLst/>
            <a:rect l="l" t="t" r="r" b="b"/>
            <a:pathLst>
              <a:path w="4821568" h="3808007">
                <a:moveTo>
                  <a:pt x="0" y="0"/>
                </a:moveTo>
                <a:lnTo>
                  <a:pt x="4821568" y="0"/>
                </a:lnTo>
                <a:lnTo>
                  <a:pt x="4821568" y="3808006"/>
                </a:lnTo>
                <a:lnTo>
                  <a:pt x="0" y="38080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E33E40-A524-37ED-C5B0-C6A5A6C5DEA2}"/>
              </a:ext>
            </a:extLst>
          </p:cNvPr>
          <p:cNvSpPr/>
          <p:nvPr/>
        </p:nvSpPr>
        <p:spPr>
          <a:xfrm>
            <a:off x="0" y="3573016"/>
            <a:ext cx="12192000" cy="1015451"/>
          </a:xfrm>
          <a:prstGeom prst="rect">
            <a:avLst/>
          </a:prstGeom>
          <a:gradFill flip="none" rotWithShape="1">
            <a:gsLst>
              <a:gs pos="0">
                <a:srgbClr val="051520"/>
              </a:gs>
              <a:gs pos="50000">
                <a:srgbClr val="142E45"/>
              </a:gs>
              <a:gs pos="100000">
                <a:srgbClr val="1D3C59"/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F491FD7E-B55F-25E0-A7F7-112DB50D7C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98525"/>
            <a:ext cx="9144000" cy="1080120"/>
          </a:xfrm>
        </p:spPr>
        <p:txBody>
          <a:bodyPr>
            <a:normAutofit/>
          </a:bodyPr>
          <a:lstStyle/>
          <a:p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๒.ขั้นตอนการจัดซื้อจัดจ้าง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94773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913551-5944-547A-4B3C-C9E75651D047}"/>
              </a:ext>
            </a:extLst>
          </p:cNvPr>
          <p:cNvSpPr/>
          <p:nvPr/>
        </p:nvSpPr>
        <p:spPr>
          <a:xfrm>
            <a:off x="0" y="294838"/>
            <a:ext cx="12192000" cy="1015451"/>
          </a:xfrm>
          <a:prstGeom prst="rect">
            <a:avLst/>
          </a:prstGeom>
          <a:gradFill flip="none" rotWithShape="1">
            <a:gsLst>
              <a:gs pos="0">
                <a:srgbClr val="051520"/>
              </a:gs>
              <a:gs pos="50000">
                <a:srgbClr val="142E45"/>
              </a:gs>
              <a:gs pos="100000">
                <a:srgbClr val="1D3C59"/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9658" name="AutoShape 5"/>
          <p:cNvSpPr>
            <a:spLocks noChangeArrowheads="1"/>
          </p:cNvSpPr>
          <p:nvPr/>
        </p:nvSpPr>
        <p:spPr bwMode="auto">
          <a:xfrm>
            <a:off x="2423418" y="5446361"/>
            <a:ext cx="7124160" cy="516472"/>
          </a:xfrm>
          <a:prstGeom prst="roundRect">
            <a:avLst>
              <a:gd name="adj" fmla="val 16667"/>
            </a:avLst>
          </a:prstGeom>
          <a:solidFill>
            <a:schemeClr val="tx2">
              <a:lumMod val="25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th-TH" altLang="th-TH" sz="24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การบริหารพัสดุ  (การเก็บรักษา บันทึก ควบคุม จำหน่าย)</a:t>
            </a:r>
          </a:p>
        </p:txBody>
      </p:sp>
      <p:sp>
        <p:nvSpPr>
          <p:cNvPr id="69656" name="AutoShape 9"/>
          <p:cNvSpPr>
            <a:spLocks noChangeArrowheads="1"/>
          </p:cNvSpPr>
          <p:nvPr/>
        </p:nvSpPr>
        <p:spPr bwMode="auto">
          <a:xfrm>
            <a:off x="2423592" y="2565482"/>
            <a:ext cx="7122869" cy="497794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th-TH" altLang="th-TH" sz="2400" b="1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ดำเนินการจัดหาตามวิธีที่กำหนด</a:t>
            </a:r>
          </a:p>
        </p:txBody>
      </p:sp>
      <p:sp>
        <p:nvSpPr>
          <p:cNvPr id="69654" name="AutoShape 13"/>
          <p:cNvSpPr>
            <a:spLocks noChangeArrowheads="1"/>
          </p:cNvSpPr>
          <p:nvPr/>
        </p:nvSpPr>
        <p:spPr bwMode="auto">
          <a:xfrm>
            <a:off x="2429135" y="3272241"/>
            <a:ext cx="7117326" cy="508449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th-TH" altLang="th-TH" sz="2400" b="1" dirty="0">
                <a:solidFill>
                  <a:srgbClr val="29292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ขออนุมัติสั่งซื้อ/จ้าง</a:t>
            </a:r>
          </a:p>
        </p:txBody>
      </p:sp>
      <p:sp>
        <p:nvSpPr>
          <p:cNvPr id="69649" name="AutoShape 18"/>
          <p:cNvSpPr>
            <a:spLocks noChangeArrowheads="1"/>
          </p:cNvSpPr>
          <p:nvPr/>
        </p:nvSpPr>
        <p:spPr bwMode="auto">
          <a:xfrm>
            <a:off x="2429136" y="3993492"/>
            <a:ext cx="7117325" cy="508449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th-TH" alt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การทำสัญญา</a:t>
            </a:r>
          </a:p>
        </p:txBody>
      </p:sp>
      <p:sp>
        <p:nvSpPr>
          <p:cNvPr id="69644" name="AutoShape 24"/>
          <p:cNvSpPr>
            <a:spLocks noChangeArrowheads="1"/>
          </p:cNvSpPr>
          <p:nvPr/>
        </p:nvSpPr>
        <p:spPr bwMode="auto">
          <a:xfrm>
            <a:off x="2423418" y="4721226"/>
            <a:ext cx="7124161" cy="49832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th-TH" alt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การบริหารสัญญาและการตรวจรับพัสดุ</a:t>
            </a:r>
          </a:p>
        </p:txBody>
      </p:sp>
      <p:sp>
        <p:nvSpPr>
          <p:cNvPr id="30" name="AutoShape 9"/>
          <p:cNvSpPr>
            <a:spLocks noChangeArrowheads="1"/>
          </p:cNvSpPr>
          <p:nvPr/>
        </p:nvSpPr>
        <p:spPr bwMode="auto">
          <a:xfrm>
            <a:off x="2423593" y="1916832"/>
            <a:ext cx="7122869" cy="467084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th-TH" alt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การทำรายงานขอซื้อ/จ้าง (แต่งตั้ง คณก.ฯ/กำหนดวิธีจัดซื้อหรือจ้าง) </a:t>
            </a:r>
          </a:p>
        </p:txBody>
      </p:sp>
      <p:sp>
        <p:nvSpPr>
          <p:cNvPr id="31" name="AutoShape 10"/>
          <p:cNvSpPr>
            <a:spLocks noChangeArrowheads="1"/>
          </p:cNvSpPr>
          <p:nvPr/>
        </p:nvSpPr>
        <p:spPr bwMode="auto">
          <a:xfrm>
            <a:off x="5721903" y="2304595"/>
            <a:ext cx="446105" cy="317343"/>
          </a:xfrm>
          <a:prstGeom prst="downArrow">
            <a:avLst>
              <a:gd name="adj1" fmla="val 50000"/>
              <a:gd name="adj2" fmla="val 36130"/>
            </a:avLst>
          </a:prstGeom>
          <a:solidFill>
            <a:schemeClr val="tx1">
              <a:lumMod val="6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th-TH" altLang="th-TH" sz="24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2AF37A92-3CBF-A694-9D22-C2B71DEA7C03}"/>
              </a:ext>
            </a:extLst>
          </p:cNvPr>
          <p:cNvSpPr/>
          <p:nvPr/>
        </p:nvSpPr>
        <p:spPr>
          <a:xfrm flipH="1">
            <a:off x="9409028" y="2064778"/>
            <a:ext cx="2156888" cy="1335876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คณก.ซื้อหรือจ้าง</a:t>
            </a:r>
            <a:endParaRPr lang="en-US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5DED609-73F7-1122-4DB8-56D231750C56}"/>
              </a:ext>
            </a:extLst>
          </p:cNvPr>
          <p:cNvSpPr/>
          <p:nvPr/>
        </p:nvSpPr>
        <p:spPr>
          <a:xfrm flipH="1">
            <a:off x="9395699" y="4349585"/>
            <a:ext cx="2156888" cy="1241606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คณก.ตรวจรับพัสดุ</a:t>
            </a:r>
            <a:endParaRPr lang="en-US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ชื่อเรื่อง 1"/>
          <p:cNvSpPr txBox="1">
            <a:spLocks/>
          </p:cNvSpPr>
          <p:nvPr/>
        </p:nvSpPr>
        <p:spPr>
          <a:xfrm>
            <a:off x="1343472" y="540968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ขั้นตอนการจัดซื้อจัดจ้าง</a:t>
            </a:r>
            <a:br>
              <a:rPr lang="en-US" dirty="0"/>
            </a:b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C6DB99-79FB-9CE5-A8D2-0F5D153DBE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88108"/>
            <a:ext cx="1371600" cy="1212856"/>
          </a:xfrm>
          <a:prstGeom prst="rect">
            <a:avLst/>
          </a:prstGeom>
        </p:spPr>
      </p:pic>
      <p:sp>
        <p:nvSpPr>
          <p:cNvPr id="6" name="AutoShape 10">
            <a:extLst>
              <a:ext uri="{FF2B5EF4-FFF2-40B4-BE49-F238E27FC236}">
                <a16:creationId xmlns:a16="http://schemas.microsoft.com/office/drawing/2014/main" id="{1778C277-C63A-A6F9-A5EB-E714A3C74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02" y="3007169"/>
            <a:ext cx="446105" cy="317343"/>
          </a:xfrm>
          <a:prstGeom prst="downArrow">
            <a:avLst>
              <a:gd name="adj1" fmla="val 50000"/>
              <a:gd name="adj2" fmla="val 36130"/>
            </a:avLst>
          </a:prstGeom>
          <a:solidFill>
            <a:schemeClr val="tx1">
              <a:lumMod val="6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th-TH" altLang="th-TH" sz="24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ABDD9D38-1A43-1259-A8B4-33C6130F5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02" y="3701116"/>
            <a:ext cx="446105" cy="317343"/>
          </a:xfrm>
          <a:prstGeom prst="downArrow">
            <a:avLst>
              <a:gd name="adj1" fmla="val 50000"/>
              <a:gd name="adj2" fmla="val 36130"/>
            </a:avLst>
          </a:prstGeom>
          <a:solidFill>
            <a:schemeClr val="tx1">
              <a:lumMod val="6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th-TH" altLang="th-TH" sz="24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ACAF22B8-04EB-5B3A-0466-F873D07B6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02" y="4427624"/>
            <a:ext cx="446105" cy="317343"/>
          </a:xfrm>
          <a:prstGeom prst="downArrow">
            <a:avLst>
              <a:gd name="adj1" fmla="val 50000"/>
              <a:gd name="adj2" fmla="val 36130"/>
            </a:avLst>
          </a:prstGeom>
          <a:solidFill>
            <a:schemeClr val="tx1">
              <a:lumMod val="6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th-TH" altLang="th-TH" sz="24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AutoShape 10">
            <a:extLst>
              <a:ext uri="{FF2B5EF4-FFF2-40B4-BE49-F238E27FC236}">
                <a16:creationId xmlns:a16="http://schemas.microsoft.com/office/drawing/2014/main" id="{14EB9D4D-1811-5913-083A-166F8AA62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01" y="5174285"/>
            <a:ext cx="446105" cy="317343"/>
          </a:xfrm>
          <a:prstGeom prst="downArrow">
            <a:avLst>
              <a:gd name="adj1" fmla="val 50000"/>
              <a:gd name="adj2" fmla="val 36130"/>
            </a:avLst>
          </a:prstGeom>
          <a:solidFill>
            <a:schemeClr val="tx1">
              <a:lumMod val="6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th-TH" altLang="th-TH" sz="24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0654809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B33C0-82EB-BFB8-C416-C0FEE07FA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">
            <a:extLst>
              <a:ext uri="{FF2B5EF4-FFF2-40B4-BE49-F238E27FC236}">
                <a16:creationId xmlns:a16="http://schemas.microsoft.com/office/drawing/2014/main" id="{8E200703-F1D1-BA32-78C0-459AE1FC71E1}"/>
              </a:ext>
            </a:extLst>
          </p:cNvPr>
          <p:cNvSpPr txBox="1"/>
          <p:nvPr/>
        </p:nvSpPr>
        <p:spPr>
          <a:xfrm>
            <a:off x="1631504" y="2179021"/>
            <a:ext cx="8109796" cy="740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</a:pPr>
            <a:endParaRPr sz="1200" dirty="0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F2B6EA87-6BE9-A885-E52A-C72363FECDC4}"/>
              </a:ext>
            </a:extLst>
          </p:cNvPr>
          <p:cNvSpPr/>
          <p:nvPr/>
        </p:nvSpPr>
        <p:spPr>
          <a:xfrm>
            <a:off x="4943872" y="1517720"/>
            <a:ext cx="2009628" cy="1656184"/>
          </a:xfrm>
          <a:custGeom>
            <a:avLst/>
            <a:gdLst/>
            <a:ahLst/>
            <a:cxnLst/>
            <a:rect l="l" t="t" r="r" b="b"/>
            <a:pathLst>
              <a:path w="4821568" h="3808007">
                <a:moveTo>
                  <a:pt x="0" y="0"/>
                </a:moveTo>
                <a:lnTo>
                  <a:pt x="4821568" y="0"/>
                </a:lnTo>
                <a:lnTo>
                  <a:pt x="4821568" y="3808006"/>
                </a:lnTo>
                <a:lnTo>
                  <a:pt x="0" y="38080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524096-FC35-A379-7ADB-93D9BE4EB069}"/>
              </a:ext>
            </a:extLst>
          </p:cNvPr>
          <p:cNvSpPr/>
          <p:nvPr/>
        </p:nvSpPr>
        <p:spPr>
          <a:xfrm>
            <a:off x="0" y="3573016"/>
            <a:ext cx="12192000" cy="1015451"/>
          </a:xfrm>
          <a:prstGeom prst="rect">
            <a:avLst/>
          </a:prstGeom>
          <a:gradFill flip="none" rotWithShape="1">
            <a:gsLst>
              <a:gs pos="0">
                <a:srgbClr val="051520"/>
              </a:gs>
              <a:gs pos="50000">
                <a:srgbClr val="142E45"/>
              </a:gs>
              <a:gs pos="100000">
                <a:srgbClr val="1D3C59"/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4FFAFE63-0A2A-0EFA-BB22-710A33F17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98525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๓.ผู้เกี่ยวข้องกับการสอบสวนและลงโทษในการดำเนินการจัดซื้อจัดจ้าง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5927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BAFCEC-4E7A-AFC1-DD89-83C388DD8FE6}"/>
              </a:ext>
            </a:extLst>
          </p:cNvPr>
          <p:cNvSpPr/>
          <p:nvPr/>
        </p:nvSpPr>
        <p:spPr>
          <a:xfrm>
            <a:off x="0" y="294838"/>
            <a:ext cx="12192000" cy="1015451"/>
          </a:xfrm>
          <a:prstGeom prst="rect">
            <a:avLst/>
          </a:prstGeom>
          <a:gradFill flip="none" rotWithShape="1">
            <a:gsLst>
              <a:gs pos="0">
                <a:srgbClr val="051520"/>
              </a:gs>
              <a:gs pos="50000">
                <a:srgbClr val="142E45"/>
              </a:gs>
              <a:gs pos="100000">
                <a:srgbClr val="1D3C59"/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5C9DF6-ED5F-AD2C-2C80-56C9792038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88108"/>
            <a:ext cx="1371600" cy="1212856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931297" y="46957"/>
            <a:ext cx="9144000" cy="1080120"/>
          </a:xfrm>
        </p:spPr>
        <p:txBody>
          <a:bodyPr>
            <a:noAutofit/>
          </a:bodyPr>
          <a:lstStyle/>
          <a:p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ผู้เกี่ยวข้องกับการสอบสวนและลงโทษในการดำเนินการจัดซื้อจัดจ้าง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788155" y="1473307"/>
            <a:ext cx="9144000" cy="5733256"/>
          </a:xfrm>
        </p:spPr>
        <p:txBody>
          <a:bodyPr>
            <a:normAutofit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5" name="วงรี 4"/>
          <p:cNvSpPr/>
          <p:nvPr/>
        </p:nvSpPr>
        <p:spPr>
          <a:xfrm>
            <a:off x="1964484" y="2296882"/>
            <a:ext cx="1529682" cy="102264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กองทัพอากาศ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วงรี 8"/>
          <p:cNvSpPr/>
          <p:nvPr/>
        </p:nvSpPr>
        <p:spPr>
          <a:xfrm>
            <a:off x="6960096" y="4700914"/>
            <a:ext cx="1944216" cy="10081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/>
              <a:t>ศาล</a:t>
            </a:r>
            <a:endParaRPr lang="en-US" dirty="0"/>
          </a:p>
        </p:txBody>
      </p:sp>
      <p:cxnSp>
        <p:nvCxnSpPr>
          <p:cNvPr id="33" name="ตัวเชื่อมต่อตรง 32"/>
          <p:cNvCxnSpPr>
            <a:cxnSpLocks/>
          </p:cNvCxnSpPr>
          <p:nvPr/>
        </p:nvCxnSpPr>
        <p:spPr>
          <a:xfrm flipV="1">
            <a:off x="7176120" y="5709029"/>
            <a:ext cx="216024" cy="322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ตัวเชื่อมต่อตรง 34"/>
          <p:cNvCxnSpPr/>
          <p:nvPr/>
        </p:nvCxnSpPr>
        <p:spPr>
          <a:xfrm flipH="1" flipV="1">
            <a:off x="8544272" y="5709029"/>
            <a:ext cx="144016" cy="322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C413D26E-F3EE-8EDC-4860-D35D13EB3554}"/>
              </a:ext>
            </a:extLst>
          </p:cNvPr>
          <p:cNvSpPr/>
          <p:nvPr/>
        </p:nvSpPr>
        <p:spPr>
          <a:xfrm>
            <a:off x="1850976" y="3310509"/>
            <a:ext cx="1647640" cy="320771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ผู้บังคับบัญชา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-คณก.จัดซื้อหรือจ้าง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-คณก.ตรวจรับพัสดุ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-คณก.สอบข้อเท็จจริง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-คณก.สอบวินัย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-คณก.สอบข้อเท็จจริงความรับผิดทางละเมิด</a:t>
            </a:r>
          </a:p>
          <a:p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จร.ทอ.</a:t>
            </a:r>
          </a:p>
          <a:p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สตน.ทอ.</a:t>
            </a:r>
          </a:p>
        </p:txBody>
      </p:sp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id="{E6F2AB7E-E31C-6579-3D4B-D1846EB18180}"/>
              </a:ext>
            </a:extLst>
          </p:cNvPr>
          <p:cNvSpPr/>
          <p:nvPr/>
        </p:nvSpPr>
        <p:spPr>
          <a:xfrm>
            <a:off x="6619304" y="3307008"/>
            <a:ext cx="1566165" cy="321130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ปปช.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-สตง.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-ผู้ตรวจการแผ่นดิน</a:t>
            </a:r>
          </a:p>
          <a:p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จร.ทอ.</a:t>
            </a:r>
          </a:p>
          <a:p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สตน.ทอ.</a:t>
            </a: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วงรี 20">
            <a:extLst>
              <a:ext uri="{FF2B5EF4-FFF2-40B4-BE49-F238E27FC236}">
                <a16:creationId xmlns:a16="http://schemas.microsoft.com/office/drawing/2014/main" id="{4F7BF671-2187-95C5-D95C-A8A1CE74D7B3}"/>
              </a:ext>
            </a:extLst>
          </p:cNvPr>
          <p:cNvSpPr/>
          <p:nvPr/>
        </p:nvSpPr>
        <p:spPr>
          <a:xfrm>
            <a:off x="3503712" y="2276836"/>
            <a:ext cx="1529682" cy="102264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คู่สัญญา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วงรี 23">
            <a:extLst>
              <a:ext uri="{FF2B5EF4-FFF2-40B4-BE49-F238E27FC236}">
                <a16:creationId xmlns:a16="http://schemas.microsoft.com/office/drawing/2014/main" id="{591B1A75-A9EE-17FF-941C-0C8A61901172}"/>
              </a:ext>
            </a:extLst>
          </p:cNvPr>
          <p:cNvSpPr/>
          <p:nvPr/>
        </p:nvSpPr>
        <p:spPr>
          <a:xfrm>
            <a:off x="6596266" y="2273065"/>
            <a:ext cx="1529682" cy="102264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หน่วยงานตรวจสอบ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วงรี 26">
            <a:extLst>
              <a:ext uri="{FF2B5EF4-FFF2-40B4-BE49-F238E27FC236}">
                <a16:creationId xmlns:a16="http://schemas.microsoft.com/office/drawing/2014/main" id="{F3C5242D-E2C9-FEA1-3ECA-2A3234E1A826}"/>
              </a:ext>
            </a:extLst>
          </p:cNvPr>
          <p:cNvSpPr/>
          <p:nvPr/>
        </p:nvSpPr>
        <p:spPr>
          <a:xfrm>
            <a:off x="5066584" y="2249648"/>
            <a:ext cx="1529682" cy="102264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ผู้ร้องทุกข์กล่าวโทษ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วงรี 28">
            <a:extLst>
              <a:ext uri="{FF2B5EF4-FFF2-40B4-BE49-F238E27FC236}">
                <a16:creationId xmlns:a16="http://schemas.microsoft.com/office/drawing/2014/main" id="{178D874C-3133-2184-F6CC-BB1787AC8EF8}"/>
              </a:ext>
            </a:extLst>
          </p:cNvPr>
          <p:cNvSpPr/>
          <p:nvPr/>
        </p:nvSpPr>
        <p:spPr>
          <a:xfrm>
            <a:off x="8145041" y="2256575"/>
            <a:ext cx="1529682" cy="102264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ศาล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สี่เหลี่ยมผืนผ้า 30">
            <a:extLst>
              <a:ext uri="{FF2B5EF4-FFF2-40B4-BE49-F238E27FC236}">
                <a16:creationId xmlns:a16="http://schemas.microsoft.com/office/drawing/2014/main" id="{8D66BA3C-8B38-0612-FCA3-48F9CEDC4AB8}"/>
              </a:ext>
            </a:extLst>
          </p:cNvPr>
          <p:cNvSpPr/>
          <p:nvPr/>
        </p:nvSpPr>
        <p:spPr>
          <a:xfrm>
            <a:off x="8178369" y="3307473"/>
            <a:ext cx="1566165" cy="321130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ศาลปกครอง</a:t>
            </a:r>
          </a:p>
          <a:p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ศาลอาญาทุจริต</a:t>
            </a:r>
          </a:p>
        </p:txBody>
      </p:sp>
      <p:sp>
        <p:nvSpPr>
          <p:cNvPr id="32" name="สี่เหลี่ยมผืนผ้า 31">
            <a:extLst>
              <a:ext uri="{FF2B5EF4-FFF2-40B4-BE49-F238E27FC236}">
                <a16:creationId xmlns:a16="http://schemas.microsoft.com/office/drawing/2014/main" id="{5F0B01D7-2D86-BD9F-B594-9B107161794F}"/>
              </a:ext>
            </a:extLst>
          </p:cNvPr>
          <p:cNvSpPr/>
          <p:nvPr/>
        </p:nvSpPr>
        <p:spPr>
          <a:xfrm>
            <a:off x="5082025" y="3306919"/>
            <a:ext cx="1566165" cy="321130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ประชาชน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-ข้าราชการ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-หน่วยตรวจสอบ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-หน่วยงานเอกชน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หน่วยงานราชการ</a:t>
            </a: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id="{4A61AFB6-DFB2-F846-3CCE-20B56E0850BD}"/>
              </a:ext>
            </a:extLst>
          </p:cNvPr>
          <p:cNvSpPr/>
          <p:nvPr/>
        </p:nvSpPr>
        <p:spPr>
          <a:xfrm>
            <a:off x="3506898" y="3306919"/>
            <a:ext cx="1566165" cy="321130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บริษัท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-ห้างหุ้นส่วนจำกัด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-หน่วยงานราชการ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-รัฐวิสาหกิจ</a:t>
            </a:r>
          </a:p>
        </p:txBody>
      </p:sp>
      <p:sp>
        <p:nvSpPr>
          <p:cNvPr id="37" name="ลูกศร: ขวา 36">
            <a:extLst>
              <a:ext uri="{FF2B5EF4-FFF2-40B4-BE49-F238E27FC236}">
                <a16:creationId xmlns:a16="http://schemas.microsoft.com/office/drawing/2014/main" id="{0854A2A2-9144-4097-EEE8-573972C1CD33}"/>
              </a:ext>
            </a:extLst>
          </p:cNvPr>
          <p:cNvSpPr/>
          <p:nvPr/>
        </p:nvSpPr>
        <p:spPr>
          <a:xfrm>
            <a:off x="2183691" y="1473307"/>
            <a:ext cx="7776864" cy="93610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ขั้นตอนการจัดซื้อจัดจ้างของกองทัพอากาศ</a:t>
            </a:r>
          </a:p>
        </p:txBody>
      </p:sp>
    </p:spTree>
    <p:extLst>
      <p:ext uri="{BB962C8B-B14F-4D97-AF65-F5344CB8AC3E}">
        <p14:creationId xmlns:p14="http://schemas.microsoft.com/office/powerpoint/2010/main" val="1822757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5EE70-C11B-855C-C77B-553E15DE9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">
            <a:extLst>
              <a:ext uri="{FF2B5EF4-FFF2-40B4-BE49-F238E27FC236}">
                <a16:creationId xmlns:a16="http://schemas.microsoft.com/office/drawing/2014/main" id="{81014389-4A2F-B593-8197-E557B40F33C9}"/>
              </a:ext>
            </a:extLst>
          </p:cNvPr>
          <p:cNvSpPr txBox="1"/>
          <p:nvPr/>
        </p:nvSpPr>
        <p:spPr>
          <a:xfrm>
            <a:off x="1631504" y="2179021"/>
            <a:ext cx="8109796" cy="740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</a:pPr>
            <a:endParaRPr sz="1200" dirty="0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48CFE4DD-7CCE-C822-C898-5F2374300903}"/>
              </a:ext>
            </a:extLst>
          </p:cNvPr>
          <p:cNvSpPr/>
          <p:nvPr/>
        </p:nvSpPr>
        <p:spPr>
          <a:xfrm>
            <a:off x="4943872" y="1517720"/>
            <a:ext cx="2009628" cy="1656184"/>
          </a:xfrm>
          <a:custGeom>
            <a:avLst/>
            <a:gdLst/>
            <a:ahLst/>
            <a:cxnLst/>
            <a:rect l="l" t="t" r="r" b="b"/>
            <a:pathLst>
              <a:path w="4821568" h="3808007">
                <a:moveTo>
                  <a:pt x="0" y="0"/>
                </a:moveTo>
                <a:lnTo>
                  <a:pt x="4821568" y="0"/>
                </a:lnTo>
                <a:lnTo>
                  <a:pt x="4821568" y="3808006"/>
                </a:lnTo>
                <a:lnTo>
                  <a:pt x="0" y="38080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707833-17E0-44C9-A3DB-F0A5682697AC}"/>
              </a:ext>
            </a:extLst>
          </p:cNvPr>
          <p:cNvSpPr/>
          <p:nvPr/>
        </p:nvSpPr>
        <p:spPr>
          <a:xfrm>
            <a:off x="0" y="3573016"/>
            <a:ext cx="12192000" cy="1015451"/>
          </a:xfrm>
          <a:prstGeom prst="rect">
            <a:avLst/>
          </a:prstGeom>
          <a:gradFill flip="none" rotWithShape="1">
            <a:gsLst>
              <a:gs pos="0">
                <a:srgbClr val="051520"/>
              </a:gs>
              <a:gs pos="50000">
                <a:srgbClr val="142E45"/>
              </a:gs>
              <a:gs pos="100000">
                <a:srgbClr val="1D3C59"/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9449BC1E-83B6-9453-D807-45E3FBF83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98525"/>
            <a:ext cx="9144000" cy="1080120"/>
          </a:xfrm>
        </p:spPr>
        <p:txBody>
          <a:bodyPr>
            <a:normAutofit/>
          </a:bodyPr>
          <a:lstStyle/>
          <a:p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๔.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กระบวนการสอบสวนและลงโทษที่เกิดจากการจัดซื้อจัดจ้าง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41548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26AC3-F3B5-B0B6-67F0-637AE332B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4FA64E-601F-6CC2-DC1D-B238A65F4CEC}"/>
              </a:ext>
            </a:extLst>
          </p:cNvPr>
          <p:cNvSpPr/>
          <p:nvPr/>
        </p:nvSpPr>
        <p:spPr>
          <a:xfrm>
            <a:off x="0" y="294838"/>
            <a:ext cx="12192000" cy="1015451"/>
          </a:xfrm>
          <a:prstGeom prst="rect">
            <a:avLst/>
          </a:prstGeom>
          <a:gradFill flip="none" rotWithShape="1">
            <a:gsLst>
              <a:gs pos="0">
                <a:srgbClr val="051520"/>
              </a:gs>
              <a:gs pos="50000">
                <a:srgbClr val="142E45"/>
              </a:gs>
              <a:gs pos="100000">
                <a:srgbClr val="1D3C59"/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7654A9-A271-6A19-B796-267DEE9243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88108"/>
            <a:ext cx="1371600" cy="1212856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DD79A1-120B-C0B7-4ACE-C48E2C063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0940" y="520979"/>
            <a:ext cx="9144000" cy="628392"/>
          </a:xfrm>
        </p:spPr>
        <p:txBody>
          <a:bodyPr>
            <a:noAutofit/>
          </a:bodyPr>
          <a:lstStyle/>
          <a:p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กระบวนการสอบสวนและลงโทษที่เกิดจากการจัดซื้อจัดจ้าง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334F8482-F6F1-BE34-B41F-6EC323CA1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920243"/>
            <a:ext cx="9144000" cy="5749116"/>
          </a:xfrm>
        </p:spPr>
        <p:txBody>
          <a:bodyPr>
            <a:normAutofit/>
          </a:bodyPr>
          <a:lstStyle/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วงรี 20">
            <a:extLst>
              <a:ext uri="{FF2B5EF4-FFF2-40B4-BE49-F238E27FC236}">
                <a16:creationId xmlns:a16="http://schemas.microsoft.com/office/drawing/2014/main" id="{B2EC1AB0-E976-3F3F-EBF5-11F6256FBB01}"/>
              </a:ext>
            </a:extLst>
          </p:cNvPr>
          <p:cNvSpPr/>
          <p:nvPr/>
        </p:nvSpPr>
        <p:spPr>
          <a:xfrm>
            <a:off x="2062731" y="1721593"/>
            <a:ext cx="1529682" cy="72874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กองทัพอากาศ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วงรี 23">
            <a:extLst>
              <a:ext uri="{FF2B5EF4-FFF2-40B4-BE49-F238E27FC236}">
                <a16:creationId xmlns:a16="http://schemas.microsoft.com/office/drawing/2014/main" id="{5B114775-97B7-3317-42F3-8361049C0690}"/>
              </a:ext>
            </a:extLst>
          </p:cNvPr>
          <p:cNvSpPr/>
          <p:nvPr/>
        </p:nvSpPr>
        <p:spPr>
          <a:xfrm>
            <a:off x="3288767" y="4893073"/>
            <a:ext cx="1529682" cy="102264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หน่วยงานตรวจสอบ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วงรี 26">
            <a:extLst>
              <a:ext uri="{FF2B5EF4-FFF2-40B4-BE49-F238E27FC236}">
                <a16:creationId xmlns:a16="http://schemas.microsoft.com/office/drawing/2014/main" id="{D2E4C14B-72A0-6A67-839A-7B3C3BCE2B77}"/>
              </a:ext>
            </a:extLst>
          </p:cNvPr>
          <p:cNvSpPr/>
          <p:nvPr/>
        </p:nvSpPr>
        <p:spPr>
          <a:xfrm>
            <a:off x="1823499" y="2876514"/>
            <a:ext cx="1979712" cy="97796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มีผู้ร้องทุกข์กล่าวโทษเกี่ยวกับการจัดซื้อจัดจ้าง</a:t>
            </a:r>
          </a:p>
        </p:txBody>
      </p:sp>
      <p:sp>
        <p:nvSpPr>
          <p:cNvPr id="29" name="วงรี 28">
            <a:extLst>
              <a:ext uri="{FF2B5EF4-FFF2-40B4-BE49-F238E27FC236}">
                <a16:creationId xmlns:a16="http://schemas.microsoft.com/office/drawing/2014/main" id="{CD1F6A6D-FA05-1BAC-2562-CB049B7E084E}"/>
              </a:ext>
            </a:extLst>
          </p:cNvPr>
          <p:cNvSpPr/>
          <p:nvPr/>
        </p:nvSpPr>
        <p:spPr>
          <a:xfrm>
            <a:off x="7532994" y="4885210"/>
            <a:ext cx="1529682" cy="102264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ศาล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E8422618-E0AE-5B7F-8269-D096760B525A}"/>
              </a:ext>
            </a:extLst>
          </p:cNvPr>
          <p:cNvSpPr/>
          <p:nvPr/>
        </p:nvSpPr>
        <p:spPr>
          <a:xfrm>
            <a:off x="3807479" y="1876165"/>
            <a:ext cx="1440160" cy="409918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สอบข้อเท็จจริง</a:t>
            </a: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3528D675-F0F8-7B3B-3F06-BE8531E108CD}"/>
              </a:ext>
            </a:extLst>
          </p:cNvPr>
          <p:cNvSpPr/>
          <p:nvPr/>
        </p:nvSpPr>
        <p:spPr>
          <a:xfrm>
            <a:off x="7474940" y="1485355"/>
            <a:ext cx="1260139" cy="574564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สอบวินัย</a:t>
            </a: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4755685-B9BD-D063-239B-E2526B1A2279}"/>
              </a:ext>
            </a:extLst>
          </p:cNvPr>
          <p:cNvSpPr/>
          <p:nvPr/>
        </p:nvSpPr>
        <p:spPr>
          <a:xfrm>
            <a:off x="7456792" y="2081127"/>
            <a:ext cx="1278287" cy="845259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สอบข้อเท็จจริงความรับผิดทางละเมิด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08184954-B325-F4EB-3AFD-800CC9B05507}"/>
              </a:ext>
            </a:extLst>
          </p:cNvPr>
          <p:cNvSpPr/>
          <p:nvPr/>
        </p:nvSpPr>
        <p:spPr>
          <a:xfrm>
            <a:off x="5605389" y="1485355"/>
            <a:ext cx="1512676" cy="5865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ประพฤติไม่เหมาะสม</a:t>
            </a: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FFE267B4-6B90-4EE1-EF46-A4C1FB6F9254}"/>
              </a:ext>
            </a:extLst>
          </p:cNvPr>
          <p:cNvSpPr/>
          <p:nvPr/>
        </p:nvSpPr>
        <p:spPr>
          <a:xfrm>
            <a:off x="9096986" y="1467613"/>
            <a:ext cx="1440160" cy="5865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ลงทัณฑ์ผู้ทำผิดวินัย</a:t>
            </a: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979758AA-44D4-1D25-F9F6-33C804A63C05}"/>
              </a:ext>
            </a:extLst>
          </p:cNvPr>
          <p:cNvSpPr/>
          <p:nvPr/>
        </p:nvSpPr>
        <p:spPr>
          <a:xfrm>
            <a:off x="5588383" y="2156723"/>
            <a:ext cx="1440160" cy="7880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เกิดความเสียหายแก่หน่วยงานราชการ</a:t>
            </a: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E908D272-9427-08F6-4C15-20911F0A2E81}"/>
              </a:ext>
            </a:extLst>
          </p:cNvPr>
          <p:cNvSpPr/>
          <p:nvPr/>
        </p:nvSpPr>
        <p:spPr>
          <a:xfrm>
            <a:off x="5588383" y="3083633"/>
            <a:ext cx="1512676" cy="5865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พบการทุจริต</a:t>
            </a:r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F2D0D6E6-4CBF-61DD-A316-00C965FB98C6}"/>
              </a:ext>
            </a:extLst>
          </p:cNvPr>
          <p:cNvSpPr/>
          <p:nvPr/>
        </p:nvSpPr>
        <p:spPr>
          <a:xfrm>
            <a:off x="9104120" y="2157458"/>
            <a:ext cx="1433029" cy="919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สั่งให้ จนท.รับผิดชดใช้ค่าสินไหมทดแทน</a:t>
            </a:r>
          </a:p>
        </p:txBody>
      </p:sp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id="{7FDB923A-8FBA-A532-0585-DC4E6FBFA65B}"/>
              </a:ext>
            </a:extLst>
          </p:cNvPr>
          <p:cNvSpPr/>
          <p:nvPr/>
        </p:nvSpPr>
        <p:spPr>
          <a:xfrm>
            <a:off x="7456789" y="2973589"/>
            <a:ext cx="1440160" cy="806621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แจ้งความดำเนินคดีต่อพนักงานสอบสวน</a:t>
            </a:r>
          </a:p>
        </p:txBody>
      </p:sp>
      <p:sp>
        <p:nvSpPr>
          <p:cNvPr id="18" name="วงรี 17">
            <a:extLst>
              <a:ext uri="{FF2B5EF4-FFF2-40B4-BE49-F238E27FC236}">
                <a16:creationId xmlns:a16="http://schemas.microsoft.com/office/drawing/2014/main" id="{03CA6214-81A0-523D-2194-DF2CA4BEBBAF}"/>
              </a:ext>
            </a:extLst>
          </p:cNvPr>
          <p:cNvSpPr/>
          <p:nvPr/>
        </p:nvSpPr>
        <p:spPr>
          <a:xfrm>
            <a:off x="3513552" y="6076575"/>
            <a:ext cx="1080119" cy="57814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ปปช.</a:t>
            </a:r>
          </a:p>
        </p:txBody>
      </p:sp>
      <p:sp>
        <p:nvSpPr>
          <p:cNvPr id="25" name="วงรี 24">
            <a:extLst>
              <a:ext uri="{FF2B5EF4-FFF2-40B4-BE49-F238E27FC236}">
                <a16:creationId xmlns:a16="http://schemas.microsoft.com/office/drawing/2014/main" id="{F29A1F38-6D0E-FF2B-BC57-F1527B4B4A67}"/>
              </a:ext>
            </a:extLst>
          </p:cNvPr>
          <p:cNvSpPr/>
          <p:nvPr/>
        </p:nvSpPr>
        <p:spPr>
          <a:xfrm>
            <a:off x="3513552" y="4138344"/>
            <a:ext cx="1080119" cy="57814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สตง.</a:t>
            </a:r>
          </a:p>
        </p:txBody>
      </p:sp>
      <p:sp>
        <p:nvSpPr>
          <p:cNvPr id="26" name="วงรี 25">
            <a:extLst>
              <a:ext uri="{FF2B5EF4-FFF2-40B4-BE49-F238E27FC236}">
                <a16:creationId xmlns:a16="http://schemas.microsoft.com/office/drawing/2014/main" id="{5F5D355C-8B06-DA9D-E2DD-6A3AB2BC95A5}"/>
              </a:ext>
            </a:extLst>
          </p:cNvPr>
          <p:cNvSpPr/>
          <p:nvPr/>
        </p:nvSpPr>
        <p:spPr>
          <a:xfrm>
            <a:off x="7604495" y="6093515"/>
            <a:ext cx="1377652" cy="61392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ศาลอาญาทุจริต</a:t>
            </a:r>
          </a:p>
        </p:txBody>
      </p:sp>
      <p:sp>
        <p:nvSpPr>
          <p:cNvPr id="28" name="วงรี 27">
            <a:extLst>
              <a:ext uri="{FF2B5EF4-FFF2-40B4-BE49-F238E27FC236}">
                <a16:creationId xmlns:a16="http://schemas.microsoft.com/office/drawing/2014/main" id="{C72970D8-5939-00FD-0309-B8412E2FE645}"/>
              </a:ext>
            </a:extLst>
          </p:cNvPr>
          <p:cNvSpPr/>
          <p:nvPr/>
        </p:nvSpPr>
        <p:spPr>
          <a:xfrm>
            <a:off x="7753265" y="4063276"/>
            <a:ext cx="1080119" cy="57814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ศาลปกครอง</a:t>
            </a:r>
          </a:p>
        </p:txBody>
      </p:sp>
      <p:cxnSp>
        <p:nvCxnSpPr>
          <p:cNvPr id="36" name="ลูกศรเชื่อมต่อแบบตรง 35">
            <a:extLst>
              <a:ext uri="{FF2B5EF4-FFF2-40B4-BE49-F238E27FC236}">
                <a16:creationId xmlns:a16="http://schemas.microsoft.com/office/drawing/2014/main" id="{64EEFBF7-2710-C13C-D863-5B79B2DC3933}"/>
              </a:ext>
            </a:extLst>
          </p:cNvPr>
          <p:cNvCxnSpPr>
            <a:stCxn id="27" idx="0"/>
          </p:cNvCxnSpPr>
          <p:nvPr/>
        </p:nvCxnSpPr>
        <p:spPr>
          <a:xfrm flipV="1">
            <a:off x="2813355" y="2485827"/>
            <a:ext cx="0" cy="390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ลูกศรเชื่อมต่อแบบตรง 38">
            <a:extLst>
              <a:ext uri="{FF2B5EF4-FFF2-40B4-BE49-F238E27FC236}">
                <a16:creationId xmlns:a16="http://schemas.microsoft.com/office/drawing/2014/main" id="{A6B1ED2A-0CA6-97BA-D61D-1C6387EC7817}"/>
              </a:ext>
            </a:extLst>
          </p:cNvPr>
          <p:cNvCxnSpPr>
            <a:cxnSpLocks/>
          </p:cNvCxnSpPr>
          <p:nvPr/>
        </p:nvCxnSpPr>
        <p:spPr>
          <a:xfrm>
            <a:off x="3371589" y="3814399"/>
            <a:ext cx="431622" cy="341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ตัวเชื่อมต่อตรง 41">
            <a:extLst>
              <a:ext uri="{FF2B5EF4-FFF2-40B4-BE49-F238E27FC236}">
                <a16:creationId xmlns:a16="http://schemas.microsoft.com/office/drawing/2014/main" id="{13B4F44B-D6AE-3DEE-AA69-462C40C91E7C}"/>
              </a:ext>
            </a:extLst>
          </p:cNvPr>
          <p:cNvCxnSpPr>
            <a:stCxn id="25" idx="4"/>
          </p:cNvCxnSpPr>
          <p:nvPr/>
        </p:nvCxnSpPr>
        <p:spPr>
          <a:xfrm flipH="1">
            <a:off x="4053611" y="4716490"/>
            <a:ext cx="1" cy="168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ตัวเชื่อมต่อตรง 43">
            <a:extLst>
              <a:ext uri="{FF2B5EF4-FFF2-40B4-BE49-F238E27FC236}">
                <a16:creationId xmlns:a16="http://schemas.microsoft.com/office/drawing/2014/main" id="{841C0F80-93CA-FACC-B4BC-A8D3E7F0945B}"/>
              </a:ext>
            </a:extLst>
          </p:cNvPr>
          <p:cNvCxnSpPr>
            <a:stCxn id="18" idx="0"/>
          </p:cNvCxnSpPr>
          <p:nvPr/>
        </p:nvCxnSpPr>
        <p:spPr>
          <a:xfrm flipH="1" flipV="1">
            <a:off x="4053611" y="5907857"/>
            <a:ext cx="1" cy="168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ตัวเชื่อมต่อตรง 45">
            <a:extLst>
              <a:ext uri="{FF2B5EF4-FFF2-40B4-BE49-F238E27FC236}">
                <a16:creationId xmlns:a16="http://schemas.microsoft.com/office/drawing/2014/main" id="{9EA202BF-6A7F-965F-BAA0-35E7C3C85681}"/>
              </a:ext>
            </a:extLst>
          </p:cNvPr>
          <p:cNvCxnSpPr>
            <a:stCxn id="28" idx="4"/>
            <a:endCxn id="29" idx="0"/>
          </p:cNvCxnSpPr>
          <p:nvPr/>
        </p:nvCxnSpPr>
        <p:spPr>
          <a:xfrm>
            <a:off x="8293325" y="4641422"/>
            <a:ext cx="4513" cy="243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ตัวเชื่อมต่อตรง 47">
            <a:extLst>
              <a:ext uri="{FF2B5EF4-FFF2-40B4-BE49-F238E27FC236}">
                <a16:creationId xmlns:a16="http://schemas.microsoft.com/office/drawing/2014/main" id="{23BBD027-9FFC-278D-4793-45FC10FE9783}"/>
              </a:ext>
            </a:extLst>
          </p:cNvPr>
          <p:cNvCxnSpPr>
            <a:cxnSpLocks/>
            <a:stCxn id="29" idx="4"/>
            <a:endCxn id="26" idx="0"/>
          </p:cNvCxnSpPr>
          <p:nvPr/>
        </p:nvCxnSpPr>
        <p:spPr>
          <a:xfrm flipH="1">
            <a:off x="8293321" y="5907857"/>
            <a:ext cx="4514" cy="185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ลูกศรเชื่อมต่อแบบตรง 49">
            <a:extLst>
              <a:ext uri="{FF2B5EF4-FFF2-40B4-BE49-F238E27FC236}">
                <a16:creationId xmlns:a16="http://schemas.microsoft.com/office/drawing/2014/main" id="{4AEEC8C0-6A7B-A272-DD59-F0229E1D0BF7}"/>
              </a:ext>
            </a:extLst>
          </p:cNvPr>
          <p:cNvCxnSpPr>
            <a:stCxn id="21" idx="6"/>
            <a:endCxn id="4" idx="1"/>
          </p:cNvCxnSpPr>
          <p:nvPr/>
        </p:nvCxnSpPr>
        <p:spPr>
          <a:xfrm flipV="1">
            <a:off x="3592413" y="2081127"/>
            <a:ext cx="215066" cy="4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ลูกศรเชื่อมต่อแบบตรง 51">
            <a:extLst>
              <a:ext uri="{FF2B5EF4-FFF2-40B4-BE49-F238E27FC236}">
                <a16:creationId xmlns:a16="http://schemas.microsoft.com/office/drawing/2014/main" id="{2BF990A8-3E62-A665-0833-D822B3954862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5264645" y="1778622"/>
            <a:ext cx="340744" cy="128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ลูกศรเชื่อมต่อแบบตรง 53">
            <a:extLst>
              <a:ext uri="{FF2B5EF4-FFF2-40B4-BE49-F238E27FC236}">
                <a16:creationId xmlns:a16="http://schemas.microsoft.com/office/drawing/2014/main" id="{A25E90F6-78C1-A51B-A904-9FD5B5C265DD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4423299" y="2275647"/>
            <a:ext cx="1165087" cy="1101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ลูกศรเชื่อมต่อแบบตรง 58">
            <a:extLst>
              <a:ext uri="{FF2B5EF4-FFF2-40B4-BE49-F238E27FC236}">
                <a16:creationId xmlns:a16="http://schemas.microsoft.com/office/drawing/2014/main" id="{1EDCC648-3D11-8A09-F2D5-61177A80B973}"/>
              </a:ext>
            </a:extLst>
          </p:cNvPr>
          <p:cNvCxnSpPr>
            <a:endCxn id="12" idx="1"/>
          </p:cNvCxnSpPr>
          <p:nvPr/>
        </p:nvCxnSpPr>
        <p:spPr>
          <a:xfrm>
            <a:off x="5247639" y="2286086"/>
            <a:ext cx="340744" cy="264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ลูกศรเชื่อมต่อแบบตรง 60">
            <a:extLst>
              <a:ext uri="{FF2B5EF4-FFF2-40B4-BE49-F238E27FC236}">
                <a16:creationId xmlns:a16="http://schemas.microsoft.com/office/drawing/2014/main" id="{882781A1-797D-4D9B-4A88-4D20B3C2EAFA}"/>
              </a:ext>
            </a:extLst>
          </p:cNvPr>
          <p:cNvCxnSpPr>
            <a:stCxn id="13" idx="3"/>
            <a:endCxn id="17" idx="1"/>
          </p:cNvCxnSpPr>
          <p:nvPr/>
        </p:nvCxnSpPr>
        <p:spPr>
          <a:xfrm>
            <a:off x="7101059" y="3376897"/>
            <a:ext cx="3557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ลูกศรเชื่อมต่อแบบตรง 63">
            <a:extLst>
              <a:ext uri="{FF2B5EF4-FFF2-40B4-BE49-F238E27FC236}">
                <a16:creationId xmlns:a16="http://schemas.microsoft.com/office/drawing/2014/main" id="{2B4FA18E-CA0E-E1D1-D87A-1D718E9073A3}"/>
              </a:ext>
            </a:extLst>
          </p:cNvPr>
          <p:cNvCxnSpPr>
            <a:cxnSpLocks/>
            <a:stCxn id="12" idx="3"/>
            <a:endCxn id="7" idx="1"/>
          </p:cNvCxnSpPr>
          <p:nvPr/>
        </p:nvCxnSpPr>
        <p:spPr>
          <a:xfrm flipV="1">
            <a:off x="7028543" y="2503757"/>
            <a:ext cx="428249" cy="46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ลูกศรเชื่อมต่อแบบตรง 66">
            <a:extLst>
              <a:ext uri="{FF2B5EF4-FFF2-40B4-BE49-F238E27FC236}">
                <a16:creationId xmlns:a16="http://schemas.microsoft.com/office/drawing/2014/main" id="{7A390942-1CF6-6AB0-B11C-A5EF82D8E096}"/>
              </a:ext>
            </a:extLst>
          </p:cNvPr>
          <p:cNvCxnSpPr>
            <a:stCxn id="8" idx="3"/>
            <a:endCxn id="6" idx="1"/>
          </p:cNvCxnSpPr>
          <p:nvPr/>
        </p:nvCxnSpPr>
        <p:spPr>
          <a:xfrm flipV="1">
            <a:off x="7118065" y="1772637"/>
            <a:ext cx="356872" cy="5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ลูกศรเชื่อมต่อแบบตรง 69">
            <a:extLst>
              <a:ext uri="{FF2B5EF4-FFF2-40B4-BE49-F238E27FC236}">
                <a16:creationId xmlns:a16="http://schemas.microsoft.com/office/drawing/2014/main" id="{08392113-6591-9A77-A4D7-1CB584BFDA15}"/>
              </a:ext>
            </a:extLst>
          </p:cNvPr>
          <p:cNvCxnSpPr>
            <a:stCxn id="6" idx="3"/>
          </p:cNvCxnSpPr>
          <p:nvPr/>
        </p:nvCxnSpPr>
        <p:spPr>
          <a:xfrm>
            <a:off x="8735076" y="1772637"/>
            <a:ext cx="327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ลูกศรเชื่อมต่อแบบตรง 71">
            <a:extLst>
              <a:ext uri="{FF2B5EF4-FFF2-40B4-BE49-F238E27FC236}">
                <a16:creationId xmlns:a16="http://schemas.microsoft.com/office/drawing/2014/main" id="{007DC695-F957-93D8-D0EF-669AC04708D3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8735079" y="2485827"/>
            <a:ext cx="361907" cy="17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ลูกศรเชื่อมต่อแบบตรง 74">
            <a:extLst>
              <a:ext uri="{FF2B5EF4-FFF2-40B4-BE49-F238E27FC236}">
                <a16:creationId xmlns:a16="http://schemas.microsoft.com/office/drawing/2014/main" id="{6AC43828-4F8C-7020-EE6F-862F963E98E8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2827575" y="6365648"/>
            <a:ext cx="6859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สี่เหลี่ยมผืนผ้า 80">
            <a:extLst>
              <a:ext uri="{FF2B5EF4-FFF2-40B4-BE49-F238E27FC236}">
                <a16:creationId xmlns:a16="http://schemas.microsoft.com/office/drawing/2014/main" id="{B8886E3E-49AF-AFA0-D14A-3F5DCC2EF45D}"/>
              </a:ext>
            </a:extLst>
          </p:cNvPr>
          <p:cNvSpPr/>
          <p:nvPr/>
        </p:nvSpPr>
        <p:spPr>
          <a:xfrm>
            <a:off x="5601305" y="6076575"/>
            <a:ext cx="1512676" cy="5865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ไต่สวนพบการทุจริต</a:t>
            </a:r>
          </a:p>
        </p:txBody>
      </p:sp>
      <p:cxnSp>
        <p:nvCxnSpPr>
          <p:cNvPr id="83" name="ลูกศรเชื่อมต่อแบบตรง 82">
            <a:extLst>
              <a:ext uri="{FF2B5EF4-FFF2-40B4-BE49-F238E27FC236}">
                <a16:creationId xmlns:a16="http://schemas.microsoft.com/office/drawing/2014/main" id="{3A1EF767-0853-26DE-E1EF-D9662D4B2138}"/>
              </a:ext>
            </a:extLst>
          </p:cNvPr>
          <p:cNvCxnSpPr>
            <a:stCxn id="18" idx="6"/>
            <a:endCxn id="81" idx="1"/>
          </p:cNvCxnSpPr>
          <p:nvPr/>
        </p:nvCxnSpPr>
        <p:spPr>
          <a:xfrm>
            <a:off x="4593671" y="6365651"/>
            <a:ext cx="1007637" cy="4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ลูกศรเชื่อมต่อแบบตรง 86">
            <a:extLst>
              <a:ext uri="{FF2B5EF4-FFF2-40B4-BE49-F238E27FC236}">
                <a16:creationId xmlns:a16="http://schemas.microsoft.com/office/drawing/2014/main" id="{45B83D57-613B-E442-F150-D1A4F03534A8}"/>
              </a:ext>
            </a:extLst>
          </p:cNvPr>
          <p:cNvCxnSpPr>
            <a:cxnSpLocks/>
            <a:stCxn id="81" idx="3"/>
            <a:endCxn id="26" idx="2"/>
          </p:cNvCxnSpPr>
          <p:nvPr/>
        </p:nvCxnSpPr>
        <p:spPr>
          <a:xfrm>
            <a:off x="7113981" y="6369842"/>
            <a:ext cx="490514" cy="30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สี่เหลี่ยมผืนผ้า 89">
            <a:extLst>
              <a:ext uri="{FF2B5EF4-FFF2-40B4-BE49-F238E27FC236}">
                <a16:creationId xmlns:a16="http://schemas.microsoft.com/office/drawing/2014/main" id="{1AFFD3BE-D657-F9F3-32E3-D1C3FE165954}"/>
              </a:ext>
            </a:extLst>
          </p:cNvPr>
          <p:cNvSpPr/>
          <p:nvPr/>
        </p:nvSpPr>
        <p:spPr>
          <a:xfrm>
            <a:off x="4959047" y="3784559"/>
            <a:ext cx="2003758" cy="5865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สอบสวนพบผิดวินัยหรือ</a:t>
            </a:r>
          </a:p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เกิดความเสียหาย</a:t>
            </a:r>
          </a:p>
        </p:txBody>
      </p:sp>
      <p:sp>
        <p:nvSpPr>
          <p:cNvPr id="91" name="สี่เหลี่ยมผืนผ้า 90">
            <a:extLst>
              <a:ext uri="{FF2B5EF4-FFF2-40B4-BE49-F238E27FC236}">
                <a16:creationId xmlns:a16="http://schemas.microsoft.com/office/drawing/2014/main" id="{738B0B5C-B670-0FB6-77D5-FD6DC7C697F5}"/>
              </a:ext>
            </a:extLst>
          </p:cNvPr>
          <p:cNvSpPr/>
          <p:nvPr/>
        </p:nvSpPr>
        <p:spPr>
          <a:xfrm>
            <a:off x="4959047" y="4591946"/>
            <a:ext cx="1707266" cy="5865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สอบสวนพบการทุจริต</a:t>
            </a:r>
          </a:p>
        </p:txBody>
      </p:sp>
      <p:cxnSp>
        <p:nvCxnSpPr>
          <p:cNvPr id="93" name="ลูกศรเชื่อมต่อแบบตรง 92">
            <a:extLst>
              <a:ext uri="{FF2B5EF4-FFF2-40B4-BE49-F238E27FC236}">
                <a16:creationId xmlns:a16="http://schemas.microsoft.com/office/drawing/2014/main" id="{95EEA8FE-F651-6F5B-DBEC-9ADEB73FAEFC}"/>
              </a:ext>
            </a:extLst>
          </p:cNvPr>
          <p:cNvCxnSpPr>
            <a:stCxn id="25" idx="7"/>
            <a:endCxn id="90" idx="1"/>
          </p:cNvCxnSpPr>
          <p:nvPr/>
        </p:nvCxnSpPr>
        <p:spPr>
          <a:xfrm flipV="1">
            <a:off x="4435491" y="4077826"/>
            <a:ext cx="523559" cy="145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ข้าวหลามตัด 99">
            <a:extLst>
              <a:ext uri="{FF2B5EF4-FFF2-40B4-BE49-F238E27FC236}">
                <a16:creationId xmlns:a16="http://schemas.microsoft.com/office/drawing/2014/main" id="{0F9E5FD4-E1CE-9141-F1DF-117671140332}"/>
              </a:ext>
            </a:extLst>
          </p:cNvPr>
          <p:cNvSpPr/>
          <p:nvPr/>
        </p:nvSpPr>
        <p:spPr>
          <a:xfrm>
            <a:off x="9164880" y="3841029"/>
            <a:ext cx="1304372" cy="1022645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จนท.ชดใช้หรือไม่</a:t>
            </a:r>
          </a:p>
        </p:txBody>
      </p:sp>
      <p:cxnSp>
        <p:nvCxnSpPr>
          <p:cNvPr id="102" name="ลูกศรเชื่อมต่อแบบตรง 101">
            <a:extLst>
              <a:ext uri="{FF2B5EF4-FFF2-40B4-BE49-F238E27FC236}">
                <a16:creationId xmlns:a16="http://schemas.microsoft.com/office/drawing/2014/main" id="{6217EBAF-6B3B-6C1B-BC4D-B60B417578D2}"/>
              </a:ext>
            </a:extLst>
          </p:cNvPr>
          <p:cNvCxnSpPr>
            <a:cxnSpLocks/>
            <a:stCxn id="15" idx="2"/>
            <a:endCxn id="100" idx="0"/>
          </p:cNvCxnSpPr>
          <p:nvPr/>
        </p:nvCxnSpPr>
        <p:spPr>
          <a:xfrm flipH="1">
            <a:off x="9817066" y="3076786"/>
            <a:ext cx="3569" cy="764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ลูกศรเชื่อมต่อแบบตรง 104">
            <a:extLst>
              <a:ext uri="{FF2B5EF4-FFF2-40B4-BE49-F238E27FC236}">
                <a16:creationId xmlns:a16="http://schemas.microsoft.com/office/drawing/2014/main" id="{5905AE66-2113-3F0C-83EB-B2835F104914}"/>
              </a:ext>
            </a:extLst>
          </p:cNvPr>
          <p:cNvCxnSpPr>
            <a:stCxn id="100" idx="1"/>
            <a:endCxn id="28" idx="6"/>
          </p:cNvCxnSpPr>
          <p:nvPr/>
        </p:nvCxnSpPr>
        <p:spPr>
          <a:xfrm flipH="1">
            <a:off x="8833384" y="4352349"/>
            <a:ext cx="3314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สี่เหลี่ยมผืนผ้า 109">
            <a:extLst>
              <a:ext uri="{FF2B5EF4-FFF2-40B4-BE49-F238E27FC236}">
                <a16:creationId xmlns:a16="http://schemas.microsoft.com/office/drawing/2014/main" id="{54B071F0-9D4B-9D8A-245D-3A3093CA22FD}"/>
              </a:ext>
            </a:extLst>
          </p:cNvPr>
          <p:cNvSpPr/>
          <p:nvPr/>
        </p:nvSpPr>
        <p:spPr>
          <a:xfrm>
            <a:off x="8833381" y="3965617"/>
            <a:ext cx="475412" cy="2216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No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12" name="ลูกศรเชื่อมต่อแบบตรง 111">
            <a:extLst>
              <a:ext uri="{FF2B5EF4-FFF2-40B4-BE49-F238E27FC236}">
                <a16:creationId xmlns:a16="http://schemas.microsoft.com/office/drawing/2014/main" id="{FAA35BFF-758E-0932-F9F6-65B515F78FA8}"/>
              </a:ext>
            </a:extLst>
          </p:cNvPr>
          <p:cNvCxnSpPr>
            <a:stCxn id="100" idx="2"/>
          </p:cNvCxnSpPr>
          <p:nvPr/>
        </p:nvCxnSpPr>
        <p:spPr>
          <a:xfrm>
            <a:off x="9817066" y="4863674"/>
            <a:ext cx="0" cy="314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วงรี 112">
            <a:extLst>
              <a:ext uri="{FF2B5EF4-FFF2-40B4-BE49-F238E27FC236}">
                <a16:creationId xmlns:a16="http://schemas.microsoft.com/office/drawing/2014/main" id="{4C94B890-3C5B-8A0D-0682-6464681C002D}"/>
              </a:ext>
            </a:extLst>
          </p:cNvPr>
          <p:cNvSpPr/>
          <p:nvPr/>
        </p:nvSpPr>
        <p:spPr>
          <a:xfrm>
            <a:off x="9493034" y="5198232"/>
            <a:ext cx="648069" cy="4540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จบ</a:t>
            </a:r>
          </a:p>
        </p:txBody>
      </p:sp>
      <p:sp>
        <p:nvSpPr>
          <p:cNvPr id="114" name="สี่เหลี่ยมผืนผ้า 113">
            <a:extLst>
              <a:ext uri="{FF2B5EF4-FFF2-40B4-BE49-F238E27FC236}">
                <a16:creationId xmlns:a16="http://schemas.microsoft.com/office/drawing/2014/main" id="{720090EE-C5F2-812F-94F7-5C41A17668F7}"/>
              </a:ext>
            </a:extLst>
          </p:cNvPr>
          <p:cNvSpPr/>
          <p:nvPr/>
        </p:nvSpPr>
        <p:spPr>
          <a:xfrm>
            <a:off x="9903394" y="4856100"/>
            <a:ext cx="596516" cy="31480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Yes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16" name="ลูกศรเชื่อมต่อแบบตรง 115">
            <a:extLst>
              <a:ext uri="{FF2B5EF4-FFF2-40B4-BE49-F238E27FC236}">
                <a16:creationId xmlns:a16="http://schemas.microsoft.com/office/drawing/2014/main" id="{56D762E8-1EBF-CA72-C0E8-C36082FE3DB5}"/>
              </a:ext>
            </a:extLst>
          </p:cNvPr>
          <p:cNvCxnSpPr>
            <a:stCxn id="91" idx="2"/>
          </p:cNvCxnSpPr>
          <p:nvPr/>
        </p:nvCxnSpPr>
        <p:spPr>
          <a:xfrm flipH="1">
            <a:off x="4548906" y="5178477"/>
            <a:ext cx="1263774" cy="915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ลูกศรเชื่อมต่อแบบตรง 117">
            <a:extLst>
              <a:ext uri="{FF2B5EF4-FFF2-40B4-BE49-F238E27FC236}">
                <a16:creationId xmlns:a16="http://schemas.microsoft.com/office/drawing/2014/main" id="{825225FF-FCDB-CF84-FDA0-992B22B99A3A}"/>
              </a:ext>
            </a:extLst>
          </p:cNvPr>
          <p:cNvCxnSpPr>
            <a:stCxn id="25" idx="5"/>
            <a:endCxn id="91" idx="1"/>
          </p:cNvCxnSpPr>
          <p:nvPr/>
        </p:nvCxnSpPr>
        <p:spPr>
          <a:xfrm>
            <a:off x="4435491" y="4631822"/>
            <a:ext cx="523559" cy="253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ลูกศรเชื่อมต่อแบบตรง 119">
            <a:extLst>
              <a:ext uri="{FF2B5EF4-FFF2-40B4-BE49-F238E27FC236}">
                <a16:creationId xmlns:a16="http://schemas.microsoft.com/office/drawing/2014/main" id="{43D17CA7-F1F3-5C3E-918E-08A7BE853BB3}"/>
              </a:ext>
            </a:extLst>
          </p:cNvPr>
          <p:cNvCxnSpPr>
            <a:cxnSpLocks/>
          </p:cNvCxnSpPr>
          <p:nvPr/>
        </p:nvCxnSpPr>
        <p:spPr>
          <a:xfrm flipH="1" flipV="1">
            <a:off x="3276896" y="2434844"/>
            <a:ext cx="911973" cy="85242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2" name="ตัวเชื่อมต่อตรง 121">
            <a:extLst>
              <a:ext uri="{FF2B5EF4-FFF2-40B4-BE49-F238E27FC236}">
                <a16:creationId xmlns:a16="http://schemas.microsoft.com/office/drawing/2014/main" id="{0E2A0555-8AF7-F325-7994-464594FDEA81}"/>
              </a:ext>
            </a:extLst>
          </p:cNvPr>
          <p:cNvCxnSpPr>
            <a:cxnSpLocks/>
          </p:cNvCxnSpPr>
          <p:nvPr/>
        </p:nvCxnSpPr>
        <p:spPr>
          <a:xfrm>
            <a:off x="4188866" y="3256293"/>
            <a:ext cx="0" cy="821533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4" name="ลูกศรเชื่อมต่อแบบตรง 123">
            <a:extLst>
              <a:ext uri="{FF2B5EF4-FFF2-40B4-BE49-F238E27FC236}">
                <a16:creationId xmlns:a16="http://schemas.microsoft.com/office/drawing/2014/main" id="{ACFAAA82-BE1F-C703-01F2-CF6806D3776B}"/>
              </a:ext>
            </a:extLst>
          </p:cNvPr>
          <p:cNvCxnSpPr>
            <a:endCxn id="27" idx="4"/>
          </p:cNvCxnSpPr>
          <p:nvPr/>
        </p:nvCxnSpPr>
        <p:spPr>
          <a:xfrm flipH="1" flipV="1">
            <a:off x="2813358" y="3854476"/>
            <a:ext cx="14217" cy="2511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ลูกศรเชื่อมต่อแบบตรง 133">
            <a:extLst>
              <a:ext uri="{FF2B5EF4-FFF2-40B4-BE49-F238E27FC236}">
                <a16:creationId xmlns:a16="http://schemas.microsoft.com/office/drawing/2014/main" id="{1EE8D7CE-AC80-9913-8B0A-1A44AA62843C}"/>
              </a:ext>
            </a:extLst>
          </p:cNvPr>
          <p:cNvCxnSpPr/>
          <p:nvPr/>
        </p:nvCxnSpPr>
        <p:spPr>
          <a:xfrm flipH="1" flipV="1">
            <a:off x="3513549" y="2275647"/>
            <a:ext cx="1667244" cy="1504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ลูกศรเชื่อมต่อแบบตรง 135">
            <a:extLst>
              <a:ext uri="{FF2B5EF4-FFF2-40B4-BE49-F238E27FC236}">
                <a16:creationId xmlns:a16="http://schemas.microsoft.com/office/drawing/2014/main" id="{2D8C1709-094F-C3C8-3960-D647BB8B8953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1668589" y="2085961"/>
            <a:ext cx="39414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9" name="ตัวเชื่อมต่อตรง 138">
            <a:extLst>
              <a:ext uri="{FF2B5EF4-FFF2-40B4-BE49-F238E27FC236}">
                <a16:creationId xmlns:a16="http://schemas.microsoft.com/office/drawing/2014/main" id="{694E5734-2DC6-3842-E41E-DB8417B282A1}"/>
              </a:ext>
            </a:extLst>
          </p:cNvPr>
          <p:cNvCxnSpPr/>
          <p:nvPr/>
        </p:nvCxnSpPr>
        <p:spPr>
          <a:xfrm>
            <a:off x="1668586" y="2081127"/>
            <a:ext cx="0" cy="4404003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1" name="ลูกศรเชื่อมต่อแบบตรง 140">
            <a:extLst>
              <a:ext uri="{FF2B5EF4-FFF2-40B4-BE49-F238E27FC236}">
                <a16:creationId xmlns:a16="http://schemas.microsoft.com/office/drawing/2014/main" id="{DB82137F-705C-B9EF-CF67-CEE6427E51D9}"/>
              </a:ext>
            </a:extLst>
          </p:cNvPr>
          <p:cNvCxnSpPr>
            <a:cxnSpLocks/>
          </p:cNvCxnSpPr>
          <p:nvPr/>
        </p:nvCxnSpPr>
        <p:spPr>
          <a:xfrm>
            <a:off x="1668589" y="6485127"/>
            <a:ext cx="184496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005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45A35-E34C-8CB7-CDC3-85C257BED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">
            <a:extLst>
              <a:ext uri="{FF2B5EF4-FFF2-40B4-BE49-F238E27FC236}">
                <a16:creationId xmlns:a16="http://schemas.microsoft.com/office/drawing/2014/main" id="{57C304D9-E5B0-D060-3BD9-61426E6DB906}"/>
              </a:ext>
            </a:extLst>
          </p:cNvPr>
          <p:cNvSpPr txBox="1"/>
          <p:nvPr/>
        </p:nvSpPr>
        <p:spPr>
          <a:xfrm>
            <a:off x="1631504" y="2179021"/>
            <a:ext cx="8109796" cy="740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</a:pPr>
            <a:endParaRPr sz="1200" dirty="0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8A22B422-3579-76F7-37E2-93C91F3218BD}"/>
              </a:ext>
            </a:extLst>
          </p:cNvPr>
          <p:cNvSpPr/>
          <p:nvPr/>
        </p:nvSpPr>
        <p:spPr>
          <a:xfrm>
            <a:off x="4943872" y="1517720"/>
            <a:ext cx="2009628" cy="1656184"/>
          </a:xfrm>
          <a:custGeom>
            <a:avLst/>
            <a:gdLst/>
            <a:ahLst/>
            <a:cxnLst/>
            <a:rect l="l" t="t" r="r" b="b"/>
            <a:pathLst>
              <a:path w="4821568" h="3808007">
                <a:moveTo>
                  <a:pt x="0" y="0"/>
                </a:moveTo>
                <a:lnTo>
                  <a:pt x="4821568" y="0"/>
                </a:lnTo>
                <a:lnTo>
                  <a:pt x="4821568" y="3808006"/>
                </a:lnTo>
                <a:lnTo>
                  <a:pt x="0" y="38080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6E60DC-DCA1-D5F5-B0AE-1ED76334F837}"/>
              </a:ext>
            </a:extLst>
          </p:cNvPr>
          <p:cNvSpPr/>
          <p:nvPr/>
        </p:nvSpPr>
        <p:spPr>
          <a:xfrm>
            <a:off x="0" y="3573016"/>
            <a:ext cx="12192000" cy="1440160"/>
          </a:xfrm>
          <a:prstGeom prst="rect">
            <a:avLst/>
          </a:prstGeom>
          <a:gradFill flip="none" rotWithShape="1">
            <a:gsLst>
              <a:gs pos="0">
                <a:srgbClr val="051520"/>
              </a:gs>
              <a:gs pos="50000">
                <a:srgbClr val="142E45"/>
              </a:gs>
              <a:gs pos="100000">
                <a:srgbClr val="1D3C59"/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3AE8C7CB-A885-2511-E70D-0AFBBD8C2E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7488" y="3827504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๕. ข้อผิดพลาดที่เกิดขึ้นบ่อยในขั้นตอนการจัดซื้อจัดจ้างที่นำไปสู่กระบวนการสอบสวนและลงโทษ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81700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B95795-5559-8FD2-9DEB-0F4C68679081}"/>
              </a:ext>
            </a:extLst>
          </p:cNvPr>
          <p:cNvSpPr/>
          <p:nvPr/>
        </p:nvSpPr>
        <p:spPr>
          <a:xfrm>
            <a:off x="0" y="286811"/>
            <a:ext cx="12192000" cy="1015451"/>
          </a:xfrm>
          <a:prstGeom prst="rect">
            <a:avLst/>
          </a:prstGeom>
          <a:gradFill flip="none" rotWithShape="1">
            <a:gsLst>
              <a:gs pos="0">
                <a:srgbClr val="051520"/>
              </a:gs>
              <a:gs pos="50000">
                <a:srgbClr val="142E45"/>
              </a:gs>
              <a:gs pos="100000">
                <a:srgbClr val="1D3C59"/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775520" y="362488"/>
            <a:ext cx="9144000" cy="864096"/>
          </a:xfrm>
        </p:spPr>
        <p:txBody>
          <a:bodyPr>
            <a:norm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หัวข้อบรรยาย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423592" y="1774148"/>
            <a:ext cx="8568952" cy="4802088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๑</a:t>
            </a:r>
            <a:r>
              <a: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กฎหมาย ระเบียบ คำสั่ง ที่เกี่ยวข้องกับการสอบสวนและการลงโทษ</a:t>
            </a:r>
            <a:endParaRPr lang="en-US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๒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.ขั้นการจัดซื้อจัดจ้าง</a:t>
            </a:r>
            <a:endParaRPr lang="en-US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๓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.ผู้เกี่ยวข้องกับการสอบสวนและลงโทษในการดำเนินการจัดซื้อจัดจ้าง</a:t>
            </a:r>
            <a:endParaRPr lang="en-US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๔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 กระบวนการสอบสวนและลงโทษ</a:t>
            </a:r>
            <a:endParaRPr lang="en-US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๕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.ข้อผิดพลาดที่เกิดขึ้นบ่อยในขั้นตอนการจัดซื้อจัดจ้างที่นำไปสู่กระบวนการสอบสวนและลงโทษ</a:t>
            </a:r>
            <a:endParaRPr lang="en-US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๖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ตัวอย่างกรณีศึกษาการจัดซื้อจัดจ้างที่เกิดข้อผิดพลาดจากขั้นตอนการจัดซื้อจัดจ้างที่มีการสอบสวนและลงโทษ</a:t>
            </a:r>
            <a:endParaRPr lang="en-US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CD4F2C-CEA8-2672-26E7-0FABA903FA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88108"/>
            <a:ext cx="1371600" cy="121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97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81F84-56B7-73C9-2AA9-029BAD173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5C3A07-8B12-8E0D-B926-260FC3ED0346}"/>
              </a:ext>
            </a:extLst>
          </p:cNvPr>
          <p:cNvSpPr/>
          <p:nvPr/>
        </p:nvSpPr>
        <p:spPr>
          <a:xfrm>
            <a:off x="0" y="294838"/>
            <a:ext cx="12192000" cy="1015451"/>
          </a:xfrm>
          <a:prstGeom prst="rect">
            <a:avLst/>
          </a:prstGeom>
          <a:gradFill flip="none" rotWithShape="1">
            <a:gsLst>
              <a:gs pos="0">
                <a:srgbClr val="051520"/>
              </a:gs>
              <a:gs pos="50000">
                <a:srgbClr val="142E45"/>
              </a:gs>
              <a:gs pos="100000">
                <a:srgbClr val="1D3C59"/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7F678A-D313-8E83-A9B9-334BD81DB8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88108"/>
            <a:ext cx="1371600" cy="1212856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AB6C9F-B994-8E62-FA0D-3DD9E6C89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568" y="0"/>
            <a:ext cx="9906000" cy="1080120"/>
          </a:xfrm>
        </p:spPr>
        <p:txBody>
          <a:bodyPr>
            <a:normAutofit/>
          </a:bodyPr>
          <a:lstStyle/>
          <a:p>
            <a:pPr algn="l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ข้อผิดพลาดที่เกิดขึ้นบ่อยในขั้นตอนการจัดซื้อจัดจ้างที่นำไปสู่กระบวนการสอบสวนและลงโทษ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A7659D94-7B1F-ACF5-1108-26B30914F5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415939"/>
              </p:ext>
            </p:extLst>
          </p:nvPr>
        </p:nvGraphicFramePr>
        <p:xfrm>
          <a:off x="166664" y="1433578"/>
          <a:ext cx="12025336" cy="533651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9360">
                  <a:extLst>
                    <a:ext uri="{9D8B030D-6E8A-4147-A177-3AD203B41FA5}">
                      <a16:colId xmlns:a16="http://schemas.microsoft.com/office/drawing/2014/main" val="180260492"/>
                    </a:ext>
                  </a:extLst>
                </a:gridCol>
                <a:gridCol w="2455404">
                  <a:extLst>
                    <a:ext uri="{9D8B030D-6E8A-4147-A177-3AD203B41FA5}">
                      <a16:colId xmlns:a16="http://schemas.microsoft.com/office/drawing/2014/main" val="816685903"/>
                    </a:ext>
                  </a:extLst>
                </a:gridCol>
                <a:gridCol w="8610572">
                  <a:extLst>
                    <a:ext uri="{9D8B030D-6E8A-4147-A177-3AD203B41FA5}">
                      <a16:colId xmlns:a16="http://schemas.microsoft.com/office/drawing/2014/main" val="2739672867"/>
                    </a:ext>
                  </a:extLst>
                </a:gridCol>
              </a:tblGrid>
              <a:tr h="444856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ลำดับที่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ประเภทข้อผิดพลาด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การทุจริต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ข้อมูลพฤติการณ์หรือช่องทางความเสี่ยงการทุจริต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786563"/>
                  </a:ext>
                </a:extLst>
              </a:tr>
              <a:tr h="1112139"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th-TH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การพิจารณาอนุมัติ อนุญาต</a:t>
                      </a:r>
                      <a:b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ไม่ถูกต้อง ตามขั้นตอน ระเบียบ กฎหมายที่กำหนด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ผู้มีอำนาจอนุมัติ อนุญาตใช้อำนาจโดยไม่ดำเนินการตาม ขั้นตอน ระเบียบ กฎหมายที่กำหนด เนื่องจากมีผลประโยชน์แอบแฝง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3623502"/>
                  </a:ext>
                </a:extLst>
              </a:tr>
              <a:tr h="3750795"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th-TH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การทุจริตการจัดซื้อจัดจ้างพัสดุ : พัสดุทั่วไป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๑. ซื้อราคาสูงเกินความจำเป็นหรือราคาท้องตลาด </a:t>
                      </a:r>
                    </a:p>
                    <a:p>
                      <a:pPr marL="0" indent="0">
                        <a:buNone/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๒. เจ้าหน้าที่ที่รับผิดชอบมีประโยชน์ทับซ้อน หรือเรียก รับ ประโยชน์ในการจัดซื้อ หรือเอื้อประโยชน์ให้ผู้ประกอบการบางราย </a:t>
                      </a:r>
                    </a:p>
                    <a:p>
                      <a:pPr marL="0" indent="0">
                        <a:buNone/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๓. มีการแบ่งซื้อ แบ่งจ้าง เพื่อเลี่ยงวิธีการตามระเบียบ </a:t>
                      </a:r>
                    </a:p>
                    <a:p>
                      <a:pPr marL="0" indent="0">
                        <a:buNone/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๔. ใช้วิธีการจัดซื้อไม่ถูกต้องตามระเบียบ กฎหมาย </a:t>
                      </a:r>
                    </a:p>
                    <a:p>
                      <a:pPr marL="0" indent="0">
                        <a:buNone/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๕. ไม่ทำการสืบราคาจากผู้ประกอบการโดยตรง </a:t>
                      </a:r>
                    </a:p>
                    <a:p>
                      <a:pPr marL="0" indent="0">
                        <a:buNone/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๖. ผู้เสนอราคาต่ำสุดไม่ได้รับการคัดเลือก </a:t>
                      </a:r>
                    </a:p>
                    <a:p>
                      <a:pPr marL="0" indent="0">
                        <a:buNone/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๗. ทำสัญญาจ้างซ้ำกับผู้รับจ้างรายเดิมโดยไม่มีเหตุอันสมควร โดยอ้างความจำเป็นเร่งด่วน </a:t>
                      </a:r>
                    </a:p>
                    <a:p>
                      <a:pPr marL="0" indent="0">
                        <a:buNone/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๘. กำหนดร่างขอบเขตงานเอื้อประโยชน์ให้ผู้ประกอบการ รายใดรายหนึ่ง </a:t>
                      </a:r>
                    </a:p>
                    <a:p>
                      <a:pPr marL="0" indent="0">
                        <a:buNone/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๙. เปลี่ยนแปลงเงื่อนไขสัญญาโดยไม่มีเหตุสมควร มีการตรวจรับ ก่อนส่งมอบของ ตรวจรับไม่ตรงตามที่กำหนด </a:t>
                      </a:r>
                    </a:p>
                    <a:p>
                      <a:pPr marL="0" indent="0">
                        <a:buNone/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๑๐. มีการตรวจรับของไม่ตรงตามสัญญา ตรวจรับล่วงหน้า ก่อนการส่งของ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14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3022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DAA93-3FC6-7A5B-E3BC-DE9F016C0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82A2C51-F48B-9BB0-E55E-D76917FB4AAF}"/>
              </a:ext>
            </a:extLst>
          </p:cNvPr>
          <p:cNvSpPr/>
          <p:nvPr/>
        </p:nvSpPr>
        <p:spPr>
          <a:xfrm>
            <a:off x="0" y="294838"/>
            <a:ext cx="12192000" cy="1015451"/>
          </a:xfrm>
          <a:prstGeom prst="rect">
            <a:avLst/>
          </a:prstGeom>
          <a:gradFill flip="none" rotWithShape="1">
            <a:gsLst>
              <a:gs pos="0">
                <a:srgbClr val="051520"/>
              </a:gs>
              <a:gs pos="50000">
                <a:srgbClr val="142E45"/>
              </a:gs>
              <a:gs pos="100000">
                <a:srgbClr val="1D3C59"/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DFCB9A-F8BF-8AF4-FE2A-171954A7B1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88108"/>
            <a:ext cx="1371600" cy="1212856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5D9A49B-CEDA-0D80-D512-6837040D08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0064" y="-11397"/>
            <a:ext cx="9612560" cy="1080120"/>
          </a:xfrm>
        </p:spPr>
        <p:txBody>
          <a:bodyPr>
            <a:normAutofit/>
          </a:bodyPr>
          <a:lstStyle/>
          <a:p>
            <a:pPr algn="l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ข้อผิดพลาดที่เกิดขึ้นบ่อยในขั้นตอนการจัดซื้อจัดจ้างที่นำไปสู่กระบวนการสอบสวนและลงโทษ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666B4E41-1043-123C-3610-DC50E6A1E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504604"/>
              </p:ext>
            </p:extLst>
          </p:nvPr>
        </p:nvGraphicFramePr>
        <p:xfrm>
          <a:off x="59668" y="1310289"/>
          <a:ext cx="12072664" cy="5303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4415">
                  <a:extLst>
                    <a:ext uri="{9D8B030D-6E8A-4147-A177-3AD203B41FA5}">
                      <a16:colId xmlns:a16="http://schemas.microsoft.com/office/drawing/2014/main" val="180260492"/>
                    </a:ext>
                  </a:extLst>
                </a:gridCol>
                <a:gridCol w="3054124">
                  <a:extLst>
                    <a:ext uri="{9D8B030D-6E8A-4147-A177-3AD203B41FA5}">
                      <a16:colId xmlns:a16="http://schemas.microsoft.com/office/drawing/2014/main" val="816685903"/>
                    </a:ext>
                  </a:extLst>
                </a:gridCol>
                <a:gridCol w="8064125">
                  <a:extLst>
                    <a:ext uri="{9D8B030D-6E8A-4147-A177-3AD203B41FA5}">
                      <a16:colId xmlns:a16="http://schemas.microsoft.com/office/drawing/2014/main" val="27396728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ลำดับที่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ประเภทข้อผิดพลาด</a:t>
                      </a: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b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การทุจริต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ข้อมูลพฤติการณ์หรือช่องทางความเสี่ยงการทุจริต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3786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การทุจริตการจัดซื้อจัดจ้างพัสดุ : การก่อสร้าง โรงเรือนสิ่งปลูกสร้าง หนอง/บ่อน้ำ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๑.ประมาณราคากลางสูงเกินจริง </a:t>
                      </a:r>
                    </a:p>
                    <a:p>
                      <a:pPr marL="0" indent="0">
                        <a:buNone/>
                      </a:pP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๒. ก่อสร้างไม่เป็นไปตามแบบ ใช้วัสดุก่อสร้างไม่ตรงตาม 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BOQ 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ใช้วัสดุไม่มีมาตรฐาน </a:t>
                      </a:r>
                    </a:p>
                    <a:p>
                      <a:pPr marL="0" indent="0">
                        <a:buNone/>
                      </a:pP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๓. เจ้าหน้าที่ที่เกี่ยวข้องมีส่วนได้เสียกับผู้รับจ้าง หรือเป็น ผู้รับเหมางานในโครงการที่ตนรับผิดชอบ </a:t>
                      </a:r>
                    </a:p>
                    <a:p>
                      <a:pPr marL="0" indent="0">
                        <a:buNone/>
                      </a:pP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๔. เรียกรับเงินเพิ่มเติมจากเจ้าของพื้นที่ที่ร่วมโครงการ </a:t>
                      </a:r>
                    </a:p>
                    <a:p>
                      <a:pPr marL="0" indent="0">
                        <a:buNone/>
                      </a:pP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๕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ขุดบ่อไม่ได้ขนาด ความลึกตามที่กำหนด หรือนาบ่อเก่า ที่มีการขุดไว้แต่เดิมนำมาใช้ทำเรื่องเบิกเงินในโครงการ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623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๔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การทุจริตเกี่ยวกับการควบคุมงาน การตรวจรับงานจ้าง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๑. ผู้ควบคุมงานไม่อยู่ควบคุมตรวจสอบการดำเนินงาน และจัดทำเอกสารรายงานการควบคุมงานเท็จ เนื่องจากมีการ แต่งตั้งผู้ควบคุมงานรายเดียวกันในหลายสัญญา ในระเวลาเดียวกัน</a:t>
                      </a:r>
                    </a:p>
                    <a:p>
                      <a:pPr marL="0" indent="0">
                        <a:buNone/>
                      </a:pP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๒. กรรมการตรวจการจ้างรับมอบงานในสภาพชำรุดบกพร่อง ตรวจรับงานโดยดูจากเอกสารเพียงอย่างเดียว รับมอบงาน ไม่ตรงตามรูปแบบรายการ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14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032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028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1C124-0551-6C73-CAA7-4297580E5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">
            <a:extLst>
              <a:ext uri="{FF2B5EF4-FFF2-40B4-BE49-F238E27FC236}">
                <a16:creationId xmlns:a16="http://schemas.microsoft.com/office/drawing/2014/main" id="{B5D8F041-860F-616A-35A1-5F7B87C153AA}"/>
              </a:ext>
            </a:extLst>
          </p:cNvPr>
          <p:cNvSpPr txBox="1"/>
          <p:nvPr/>
        </p:nvSpPr>
        <p:spPr>
          <a:xfrm>
            <a:off x="1631504" y="2179021"/>
            <a:ext cx="8109796" cy="740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</a:pPr>
            <a:endParaRPr sz="1200" dirty="0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A6543ADB-0B7F-B6D3-C180-35AA687662AB}"/>
              </a:ext>
            </a:extLst>
          </p:cNvPr>
          <p:cNvSpPr/>
          <p:nvPr/>
        </p:nvSpPr>
        <p:spPr>
          <a:xfrm>
            <a:off x="4943872" y="1517720"/>
            <a:ext cx="2009628" cy="1656184"/>
          </a:xfrm>
          <a:custGeom>
            <a:avLst/>
            <a:gdLst/>
            <a:ahLst/>
            <a:cxnLst/>
            <a:rect l="l" t="t" r="r" b="b"/>
            <a:pathLst>
              <a:path w="4821568" h="3808007">
                <a:moveTo>
                  <a:pt x="0" y="0"/>
                </a:moveTo>
                <a:lnTo>
                  <a:pt x="4821568" y="0"/>
                </a:lnTo>
                <a:lnTo>
                  <a:pt x="4821568" y="3808006"/>
                </a:lnTo>
                <a:lnTo>
                  <a:pt x="0" y="38080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2D0E74-F4DD-0E33-C983-794E22041F2D}"/>
              </a:ext>
            </a:extLst>
          </p:cNvPr>
          <p:cNvSpPr/>
          <p:nvPr/>
        </p:nvSpPr>
        <p:spPr>
          <a:xfrm>
            <a:off x="0" y="3573016"/>
            <a:ext cx="12192000" cy="1440160"/>
          </a:xfrm>
          <a:prstGeom prst="rect">
            <a:avLst/>
          </a:prstGeom>
          <a:gradFill flip="none" rotWithShape="1">
            <a:gsLst>
              <a:gs pos="0">
                <a:srgbClr val="051520"/>
              </a:gs>
              <a:gs pos="50000">
                <a:srgbClr val="142E45"/>
              </a:gs>
              <a:gs pos="100000">
                <a:srgbClr val="1D3C59"/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B2040D0F-F6A4-F40E-DC00-128E68FD8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7488" y="3827504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๖. ตัวอย่างกรณีศึกษาการจัดซื้อจัดจ้างที่เกิดข้อผิดพลาดจากขั้นตอนการจัดซื้อจัดจ้างที่มีการสอบสวนและลงโทษ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52268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58F29-01E1-1B4F-69D1-13A4CA01E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0DA70512-357D-2511-24AF-0C860F176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24744"/>
            <a:ext cx="9144000" cy="5733256"/>
          </a:xfrm>
        </p:spPr>
        <p:txBody>
          <a:bodyPr>
            <a:normAutofit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21EF027B-9E71-3C17-8416-A43DCDD884C4}"/>
              </a:ext>
            </a:extLst>
          </p:cNvPr>
          <p:cNvSpPr/>
          <p:nvPr/>
        </p:nvSpPr>
        <p:spPr>
          <a:xfrm>
            <a:off x="1415479" y="1988840"/>
            <a:ext cx="9646501" cy="324036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กรณีงานจ้างก่อสร้างอาคารศูนย์มะเร็ง พร้อมสิ่งอำนวยความสะดวก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รพ.ภูมิพลอดุลยเดช พอ.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กรณีจัดซื้อ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Battery Lithium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สำหรับเครื่องรับส่งวิทยุ รุ่น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M3SR 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E45133-660E-75F7-D3F0-92F32B2EC9B9}"/>
              </a:ext>
            </a:extLst>
          </p:cNvPr>
          <p:cNvSpPr/>
          <p:nvPr/>
        </p:nvSpPr>
        <p:spPr>
          <a:xfrm>
            <a:off x="0" y="294838"/>
            <a:ext cx="12192000" cy="1015451"/>
          </a:xfrm>
          <a:prstGeom prst="rect">
            <a:avLst/>
          </a:prstGeom>
          <a:gradFill flip="none" rotWithShape="1">
            <a:gsLst>
              <a:gs pos="0">
                <a:srgbClr val="051520"/>
              </a:gs>
              <a:gs pos="50000">
                <a:srgbClr val="142E45"/>
              </a:gs>
              <a:gs pos="100000">
                <a:srgbClr val="1D3C59"/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C99930-C5FD-B3E4-8ADD-4417FB16F9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88108"/>
            <a:ext cx="1371600" cy="1212856"/>
          </a:xfrm>
          <a:prstGeom prst="rect">
            <a:avLst/>
          </a:prstGeom>
        </p:spPr>
      </p:pic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614A88B7-5B60-3F43-1A53-B9934A12DE0C}"/>
              </a:ext>
            </a:extLst>
          </p:cNvPr>
          <p:cNvSpPr txBox="1">
            <a:spLocks/>
          </p:cNvSpPr>
          <p:nvPr/>
        </p:nvSpPr>
        <p:spPr>
          <a:xfrm>
            <a:off x="1917981" y="514441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ตัวอย่างกรณีศึกษาการจัดซื้อจัดจ้างที่เกิดข้อผิดพลาดจากขั้นตอนการจัดซื้อจัดจ้าง</a:t>
            </a:r>
            <a:br>
              <a:rPr lang="th-TH" dirty="0">
                <a:latin typeface="TH SarabunPSK" pitchFamily="34" charset="-34"/>
                <a:cs typeface="TH SarabunPSK" pitchFamily="34" charset="-34"/>
              </a:rPr>
            </a:br>
            <a:r>
              <a:rPr lang="th-TH" dirty="0">
                <a:latin typeface="TH SarabunPSK" pitchFamily="34" charset="-34"/>
                <a:cs typeface="TH SarabunPSK" pitchFamily="34" charset="-34"/>
              </a:rPr>
              <a:t>ที่มีการสอบสวนและลงโทษ</a:t>
            </a:r>
            <a:br>
              <a:rPr lang="en-US" dirty="0"/>
            </a:b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23143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58F29-01E1-1B4F-69D1-13A4CA01E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0DA70512-357D-2511-24AF-0C860F176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24744"/>
            <a:ext cx="9144000" cy="5733256"/>
          </a:xfrm>
        </p:spPr>
        <p:txBody>
          <a:bodyPr>
            <a:normAutofit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21EF027B-9E71-3C17-8416-A43DCDD884C4}"/>
              </a:ext>
            </a:extLst>
          </p:cNvPr>
          <p:cNvSpPr/>
          <p:nvPr/>
        </p:nvSpPr>
        <p:spPr>
          <a:xfrm>
            <a:off x="407368" y="1772816"/>
            <a:ext cx="11161240" cy="479034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en-US" sz="2800" b="1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-</a:t>
            </a:r>
            <a:r>
              <a:rPr lang="th-TH" sz="2800" b="1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 </a:t>
            </a:r>
            <a:r>
              <a:rPr lang="th-TH" sz="2800" b="1" u="sng" dirty="0">
                <a:solidFill>
                  <a:srgbClr val="FFC000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กรณีที่ ๑</a:t>
            </a:r>
            <a:r>
              <a:rPr lang="th-TH" sz="2800" b="1" dirty="0">
                <a:solidFill>
                  <a:srgbClr val="FFC000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  </a:t>
            </a:r>
            <a:r>
              <a:rPr lang="th-TH" sz="2800" b="1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ทอ</a:t>
            </a:r>
            <a:r>
              <a:rPr lang="en-US" sz="2800" b="1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.</a:t>
            </a:r>
            <a:r>
              <a:rPr lang="th-TH" sz="2800" b="1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ทำสัญญาจ้างก่อสร้างอาคารศูนย์มะเร็ง พร้อมสิ่งอำนวยความสะดวก </a:t>
            </a:r>
            <a:r>
              <a:rPr lang="th-TH" sz="2800" b="1" spc="-10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รพ.ภูมิพล</a:t>
            </a:r>
            <a:br>
              <a:rPr lang="en-US" sz="2800" b="1" spc="-10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</a:br>
            <a:r>
              <a:rPr lang="th-TH" sz="2800" b="1" spc="-10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อดุลยเดช พอ. จำนวน ๑ งาน กับ</a:t>
            </a:r>
            <a:r>
              <a:rPr lang="th-TH" sz="2800" b="1" spc="-40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ผู้รับจ้าง เป็นเงิน ๒๔๒</a:t>
            </a:r>
            <a:r>
              <a:rPr lang="en-US" sz="2800" b="1" spc="-40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,</a:t>
            </a:r>
            <a:r>
              <a:rPr lang="th-TH" sz="2800" b="1" spc="-40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๐๐๐</a:t>
            </a:r>
            <a:r>
              <a:rPr lang="en-US" sz="2800" b="1" spc="-40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,</a:t>
            </a:r>
            <a:r>
              <a:rPr lang="th-TH" sz="2800" b="1" spc="-40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๐๐๐ บาท กำหนดงานแล้วเสร็จภายใน ๖๙๐ วัน</a:t>
            </a:r>
            <a:r>
              <a:rPr lang="th-TH" sz="2800" b="1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 </a:t>
            </a:r>
            <a:r>
              <a:rPr lang="th-TH" sz="2800" b="1" spc="-20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ตั้งแต่ ๑๑ ต.ค.๕๔ - ๓๐ ส.ค.๕๖ แบ่งงวดงานและการชำระเงินออกเป็น ๒๓ งวด ตามสัญญาเลขที่</a:t>
            </a:r>
            <a:br>
              <a:rPr lang="en-US" sz="2800" b="1" spc="-20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</a:br>
            <a:r>
              <a:rPr lang="th-TH" sz="2800" b="1" spc="-20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๓๕๐/๒๕๕๔</a:t>
            </a:r>
            <a:r>
              <a:rPr lang="th-TH" sz="2800" b="1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 ลง ๒๙ ก.ย.๕๔ ประกอบเงื่อนไขสัญญา ข้อ ๑๕ หากผู้รับจ้างไม่สามารถทำงานให้แล้วเสร็จ</a:t>
            </a:r>
            <a:br>
              <a:rPr lang="en-US" sz="2800" b="1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</a:br>
            <a:r>
              <a:rPr lang="th-TH" sz="2800" b="1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ตามเวลาที่กำหนด</a:t>
            </a:r>
            <a:r>
              <a:rPr lang="th-TH" sz="2800" b="1" spc="-30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ในสัญญา และผู้ว่าจ้างยังไม่ได้บอกเลิกสัญญา จะต้องชำระค่าปรับ เป็นเงินจำนวน</a:t>
            </a:r>
            <a:br>
              <a:rPr lang="en-US" sz="2800" b="1" spc="-30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</a:br>
            <a:r>
              <a:rPr lang="th-TH" sz="2800" b="1" spc="-30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วันละ ๑๔๕</a:t>
            </a:r>
            <a:r>
              <a:rPr lang="en-US" sz="2800" b="1" spc="-30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,</a:t>
            </a:r>
            <a:r>
              <a:rPr lang="th-TH" sz="2800" b="1" spc="-30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๒๐๐ บาท 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E45133-660E-75F7-D3F0-92F32B2EC9B9}"/>
              </a:ext>
            </a:extLst>
          </p:cNvPr>
          <p:cNvSpPr/>
          <p:nvPr/>
        </p:nvSpPr>
        <p:spPr>
          <a:xfrm>
            <a:off x="12940" y="286810"/>
            <a:ext cx="12192000" cy="1015451"/>
          </a:xfrm>
          <a:prstGeom prst="rect">
            <a:avLst/>
          </a:prstGeom>
          <a:gradFill flip="none" rotWithShape="1">
            <a:gsLst>
              <a:gs pos="0">
                <a:srgbClr val="051520"/>
              </a:gs>
              <a:gs pos="50000">
                <a:srgbClr val="142E45"/>
              </a:gs>
              <a:gs pos="100000">
                <a:srgbClr val="1D3C59"/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C99930-C5FD-B3E4-8ADD-4417FB16F9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88108"/>
            <a:ext cx="1371600" cy="12128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41D6AD-9D14-901F-0AF6-CF2C3C255679}"/>
              </a:ext>
            </a:extLst>
          </p:cNvPr>
          <p:cNvSpPr txBox="1"/>
          <p:nvPr/>
        </p:nvSpPr>
        <p:spPr>
          <a:xfrm>
            <a:off x="1991544" y="568296"/>
            <a:ext cx="92628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กรณีงานจ้างก่อสร้างอาคารศูนย์มะเร็ง พร้อมสิ่งอำนวยความสะดวก รพ.ภูมิพลอดุลยเดช พอ.</a:t>
            </a:r>
          </a:p>
        </p:txBody>
      </p:sp>
    </p:spTree>
    <p:extLst>
      <p:ext uri="{BB962C8B-B14F-4D97-AF65-F5344CB8AC3E}">
        <p14:creationId xmlns:p14="http://schemas.microsoft.com/office/powerpoint/2010/main" val="2217776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58F29-01E1-1B4F-69D1-13A4CA01E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0DA70512-357D-2511-24AF-0C860F176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24744"/>
            <a:ext cx="9144000" cy="5733256"/>
          </a:xfrm>
        </p:spPr>
        <p:txBody>
          <a:bodyPr>
            <a:normAutofit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21EF027B-9E71-3C17-8416-A43DCDD884C4}"/>
              </a:ext>
            </a:extLst>
          </p:cNvPr>
          <p:cNvSpPr/>
          <p:nvPr/>
        </p:nvSpPr>
        <p:spPr>
          <a:xfrm>
            <a:off x="335360" y="2257835"/>
            <a:ext cx="11521280" cy="359682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indent="90170" algn="thaiDist"/>
            <a:r>
              <a:rPr lang="th-TH" sz="3200" b="1" u="sng" dirty="0">
                <a:solidFill>
                  <a:srgbClr val="FFC000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สำนักงานตรวจเงินแผ่นดิน (</a:t>
            </a:r>
            <a:r>
              <a:rPr lang="th-TH" sz="3200" b="1" u="sng" dirty="0" err="1">
                <a:solidFill>
                  <a:srgbClr val="FFC000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สตง</a:t>
            </a:r>
            <a:r>
              <a:rPr lang="en-US" sz="3200" b="1" u="sng" dirty="0">
                <a:solidFill>
                  <a:srgbClr val="FFC000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.)</a:t>
            </a:r>
            <a:r>
              <a:rPr lang="th-TH" sz="3200" b="1" u="sng" dirty="0">
                <a:solidFill>
                  <a:srgbClr val="FFC000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solidFill>
                  <a:prstClr val="white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ได้ตรวจสอบงานจ้างก่อสร้างศูนย์มะเร็ง ฯ</a:t>
            </a:r>
            <a:r>
              <a:rPr lang="en-US" sz="3200" b="1" dirty="0">
                <a:solidFill>
                  <a:prstClr val="white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solidFill>
                  <a:prstClr val="white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เมื่อ ๑๑ </a:t>
            </a:r>
            <a:r>
              <a:rPr lang="en-US" sz="3200" b="1" dirty="0">
                <a:solidFill>
                  <a:prstClr val="white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-</a:t>
            </a:r>
            <a:r>
              <a:rPr lang="th-TH" sz="3200" b="1" dirty="0">
                <a:solidFill>
                  <a:prstClr val="white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๑๒</a:t>
            </a:r>
            <a:r>
              <a:rPr lang="en-US" sz="3200" b="1" dirty="0">
                <a:solidFill>
                  <a:prstClr val="white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solidFill>
                  <a:prstClr val="white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มี</a:t>
            </a:r>
            <a:r>
              <a:rPr lang="en-US" sz="3200" b="1" dirty="0">
                <a:solidFill>
                  <a:prstClr val="white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.</a:t>
            </a:r>
            <a:r>
              <a:rPr lang="th-TH" sz="3200" b="1" dirty="0">
                <a:solidFill>
                  <a:prstClr val="white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ค</a:t>
            </a:r>
            <a:r>
              <a:rPr lang="en-US" sz="3200" b="1" dirty="0">
                <a:solidFill>
                  <a:prstClr val="white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.</a:t>
            </a:r>
            <a:r>
              <a:rPr lang="th-TH" sz="3200" b="1" dirty="0">
                <a:solidFill>
                  <a:prstClr val="white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๕๘ พบว่า งานก่อสร้างอาคารศูนย์มะเร็งยังดำเนินการไม่แล้วเสร็จ และยังไม่ได้เปิดใช้งาน โดยมีความก้าวหน้าของงานประมาณร้อยละ ๙๘ เช่น </a:t>
            </a:r>
            <a:r>
              <a:rPr lang="th-TH" sz="3200" b="1" dirty="0" err="1">
                <a:solidFill>
                  <a:prstClr val="white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แอร์</a:t>
            </a:r>
            <a:r>
              <a:rPr lang="th-TH" sz="3200" b="1" dirty="0">
                <a:solidFill>
                  <a:prstClr val="white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บริเวณห้อง </a:t>
            </a:r>
            <a:r>
              <a:rPr lang="en-US" sz="3200" b="1" dirty="0">
                <a:solidFill>
                  <a:prstClr val="white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SRV</a:t>
            </a:r>
            <a:r>
              <a:rPr lang="th-TH" sz="3200" b="1" dirty="0">
                <a:solidFill>
                  <a:prstClr val="white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ยังไม่ได้ติดตั้งท่อน้ำทิ้ง</a:t>
            </a:r>
            <a:br>
              <a:rPr lang="en-US" sz="3200" b="1" dirty="0">
                <a:solidFill>
                  <a:prstClr val="white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prstClr val="white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เสา ๒</a:t>
            </a:r>
            <a:r>
              <a:rPr lang="en-US" sz="3200" b="1" dirty="0">
                <a:solidFill>
                  <a:prstClr val="white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F </a:t>
            </a:r>
            <a:r>
              <a:rPr lang="th-TH" sz="3200" b="1" dirty="0">
                <a:solidFill>
                  <a:prstClr val="white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๓</a:t>
            </a:r>
            <a:r>
              <a:rPr lang="en-US" sz="3200" b="1" dirty="0">
                <a:solidFill>
                  <a:prstClr val="white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F </a:t>
            </a:r>
            <a:r>
              <a:rPr lang="th-TH" sz="3200" b="1" dirty="0">
                <a:solidFill>
                  <a:prstClr val="white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บริเวณลานจอดรถชั้น ๒ ยังไม่ได้ฉาบ ไม่ได้ทาสี สวิทซ์เปิดไฟห้องกราฟฟิกยังไม่ได้ติดตั้ง บอร์ดกระจกสีขาวในกรอบสแตนเลส ห้องประชุม ๔๐ ที่นั่ง ยังไม่ได้ติดตั้ง ประตูอลูมิเนียมบานเปิดคู่ชั้น ๑ ยังไม่ได้ติดตั้ง ฯลฯ </a:t>
            </a:r>
            <a:endParaRPr lang="en-US" sz="3200" b="1" dirty="0">
              <a:solidFill>
                <a:prstClr val="white"/>
              </a:solidFill>
              <a:latin typeface="TH SarabunPSK" panose="020B0500040200020003" pitchFamily="34" charset="-34"/>
              <a:ea typeface="Cordia New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E45133-660E-75F7-D3F0-92F32B2EC9B9}"/>
              </a:ext>
            </a:extLst>
          </p:cNvPr>
          <p:cNvSpPr/>
          <p:nvPr/>
        </p:nvSpPr>
        <p:spPr>
          <a:xfrm>
            <a:off x="0" y="294838"/>
            <a:ext cx="12192000" cy="1015451"/>
          </a:xfrm>
          <a:prstGeom prst="rect">
            <a:avLst/>
          </a:prstGeom>
          <a:gradFill flip="none" rotWithShape="1">
            <a:gsLst>
              <a:gs pos="0">
                <a:srgbClr val="051520"/>
              </a:gs>
              <a:gs pos="50000">
                <a:srgbClr val="142E45"/>
              </a:gs>
              <a:gs pos="100000">
                <a:srgbClr val="1D3C59"/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A5B7F">
                  <a:lumMod val="75000"/>
                </a:srgb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C99930-C5FD-B3E4-8ADD-4417FB16F9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88108"/>
            <a:ext cx="1371600" cy="12128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100BD3-CD9F-CF0A-44E3-989E82ED5737}"/>
              </a:ext>
            </a:extLst>
          </p:cNvPr>
          <p:cNvSpPr txBox="1"/>
          <p:nvPr/>
        </p:nvSpPr>
        <p:spPr>
          <a:xfrm>
            <a:off x="1991544" y="568296"/>
            <a:ext cx="92628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กรณีงานจ้างก่อสร้างอาคารศูนย์มะเร็ง พร้อมสิ่งอำนวยความสะดวก รพ.ภูมิพลอดุลยเดช พอ.</a:t>
            </a:r>
          </a:p>
        </p:txBody>
      </p:sp>
    </p:spTree>
    <p:extLst>
      <p:ext uri="{BB962C8B-B14F-4D97-AF65-F5344CB8AC3E}">
        <p14:creationId xmlns:p14="http://schemas.microsoft.com/office/powerpoint/2010/main" val="2363344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58F29-01E1-1B4F-69D1-13A4CA01E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0DA70512-357D-2511-24AF-0C860F176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24744"/>
            <a:ext cx="9144000" cy="5733256"/>
          </a:xfrm>
        </p:spPr>
        <p:txBody>
          <a:bodyPr>
            <a:normAutofit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21EF027B-9E71-3C17-8416-A43DCDD884C4}"/>
              </a:ext>
            </a:extLst>
          </p:cNvPr>
          <p:cNvSpPr/>
          <p:nvPr/>
        </p:nvSpPr>
        <p:spPr>
          <a:xfrm>
            <a:off x="335360" y="1920592"/>
            <a:ext cx="11640616" cy="417646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spcAft>
                <a:spcPts val="0"/>
              </a:spcAft>
              <a:tabLst>
                <a:tab pos="810260" algn="l"/>
                <a:tab pos="900430" algn="l"/>
                <a:tab pos="1170305" algn="l"/>
                <a:tab pos="1530350" algn="l"/>
                <a:tab pos="2070735" algn="l"/>
              </a:tabLst>
            </a:pPr>
            <a:r>
              <a:rPr lang="th-TH" sz="2800" b="1" u="sng" dirty="0">
                <a:solidFill>
                  <a:srgbClr val="FFC000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ผลการตรวจสอบ </a:t>
            </a:r>
            <a:r>
              <a:rPr lang="th-TH" sz="2800" b="1" dirty="0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ปรากฏว่า เจ้าหน้าที่ไม่ปฏิบัติตามระเบียบสำนักนายกรัฐมนตรีว่าด้วยการพัสดุ พ</a:t>
            </a:r>
            <a:r>
              <a:rPr lang="en-US" sz="2800" b="1" dirty="0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.</a:t>
            </a:r>
            <a:r>
              <a:rPr lang="th-TH" sz="2800" b="1" dirty="0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ศ</a:t>
            </a:r>
            <a:r>
              <a:rPr lang="en-US" sz="2800" b="1" dirty="0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.</a:t>
            </a:r>
            <a:r>
              <a:rPr lang="th-TH" sz="2800" b="1" dirty="0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๒๕๓๕ และที่แก้ไขเพิ่มเติม ข้อ ๗๒ และข้อ ๗๓ และก่อให้เกิดความเสียหายแก่ ทอ</a:t>
            </a:r>
            <a:r>
              <a:rPr lang="en-US" sz="2800" b="1" dirty="0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.</a:t>
            </a:r>
            <a:r>
              <a:rPr lang="th-TH" sz="2800" b="1" dirty="0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โดยมีพฤติการณ์น่าเชื่อว่าทุจริต ตามสำเนารายงานผลการตรวจสอบงานจ้างก่อสร้างศูนย์มะเร็ง ฯ ขอให้ ทอ</a:t>
            </a:r>
            <a:r>
              <a:rPr lang="en-US" sz="2800" b="1" dirty="0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.</a:t>
            </a:r>
            <a:r>
              <a:rPr lang="th-TH" sz="2800" b="1" dirty="0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ดำเนินการ ดังนี้ (แนบ ๖)	</a:t>
            </a:r>
            <a:r>
              <a:rPr lang="en-US" sz="2800" b="1" dirty="0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	</a:t>
            </a:r>
          </a:p>
          <a:p>
            <a:pPr algn="thaiDist">
              <a:spcAft>
                <a:spcPts val="0"/>
              </a:spcAft>
              <a:tabLst>
                <a:tab pos="810260" algn="l"/>
                <a:tab pos="900430" algn="l"/>
                <a:tab pos="1170305" algn="l"/>
                <a:tab pos="1530350" algn="l"/>
                <a:tab pos="2070735" algn="l"/>
              </a:tabLst>
            </a:pPr>
            <a:r>
              <a:rPr lang="en-US" sz="2800" b="1" dirty="0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๑</a:t>
            </a:r>
            <a:r>
              <a:rPr lang="en-US" sz="2800" b="1" dirty="0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.</a:t>
            </a:r>
            <a:r>
              <a:rPr lang="th-TH" sz="2800" b="1" dirty="0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๒</a:t>
            </a:r>
            <a:r>
              <a:rPr lang="en-US" sz="2800" b="1" dirty="0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.</a:t>
            </a:r>
            <a:r>
              <a:rPr lang="th-TH" sz="2800" b="1" dirty="0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๑ 	ให้ดำเนินการทางวินัยร้ายแรงกับคณะกรรมการตรวจการจ้างและผู้ควบคุมงาน	</a:t>
            </a:r>
            <a:endParaRPr lang="en-US" sz="2800" b="1" dirty="0">
              <a:latin typeface="TH SarabunPSK" panose="020B0500040200020003" pitchFamily="34" charset="-34"/>
              <a:ea typeface="Cordia New"/>
              <a:cs typeface="TH SarabunPSK" panose="020B0500040200020003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  <a:tab pos="900430" algn="l"/>
                <a:tab pos="1170305" algn="l"/>
                <a:tab pos="1530350" algn="l"/>
                <a:tab pos="2070735" algn="l"/>
              </a:tabLst>
            </a:pPr>
            <a:r>
              <a:rPr lang="en-US" sz="2800" b="1" dirty="0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         </a:t>
            </a:r>
            <a:r>
              <a:rPr lang="th-TH" sz="2800" b="1" dirty="0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๑</a:t>
            </a:r>
            <a:r>
              <a:rPr lang="en-US" sz="2800" b="1" dirty="0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.</a:t>
            </a:r>
            <a:r>
              <a:rPr lang="th-TH" sz="2800" b="1" dirty="0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๒</a:t>
            </a:r>
            <a:r>
              <a:rPr lang="en-US" sz="2800" b="1" dirty="0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.</a:t>
            </a:r>
            <a:r>
              <a:rPr lang="th-TH" sz="2800" b="1" dirty="0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๒ 	ให้ดำเนินการเพื่อให้มีการชดใช้ค่าเสียหายแก่กองทัพอากาศ ความเสียหายอย่างน้อยเป็นเงิน ๑๐</a:t>
            </a:r>
            <a:r>
              <a:rPr lang="en-US" sz="2800" b="1" dirty="0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,</a:t>
            </a:r>
            <a:r>
              <a:rPr lang="th-TH" sz="2800" b="1" dirty="0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๗๔๔</a:t>
            </a:r>
            <a:r>
              <a:rPr lang="en-US" sz="2800" b="1" dirty="0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,</a:t>
            </a:r>
            <a:r>
              <a:rPr lang="th-TH" sz="2800" b="1" dirty="0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๘๐๐ บาท</a:t>
            </a:r>
            <a:endParaRPr lang="en-US" sz="2800" b="1" dirty="0">
              <a:latin typeface="TH SarabunPSK" panose="020B0500040200020003" pitchFamily="34" charset="-34"/>
              <a:ea typeface="Cordia New"/>
              <a:cs typeface="TH SarabunPSK" panose="020B0500040200020003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  <a:tab pos="900430" algn="l"/>
                <a:tab pos="1170305" algn="l"/>
                <a:tab pos="1530350" algn="l"/>
                <a:tab pos="2070735" algn="l"/>
              </a:tabLst>
            </a:pPr>
            <a:r>
              <a:rPr lang="en-US" sz="2800" b="1" dirty="0">
                <a:effectLst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ภายหลังทราบว่า </a:t>
            </a:r>
            <a:r>
              <a:rPr lang="th-TH" sz="2800" b="1" dirty="0" err="1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สตง</a:t>
            </a:r>
            <a:r>
              <a:rPr lang="en-US" sz="2800" b="1" dirty="0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.</a:t>
            </a:r>
            <a:r>
              <a:rPr lang="th-TH" sz="2800" b="1" dirty="0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ได้ส่งสำนวนเรื่องนี้ให้ </a:t>
            </a:r>
            <a:r>
              <a:rPr lang="th-TH" sz="2800" b="1" dirty="0" err="1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ปปช</a:t>
            </a:r>
            <a:r>
              <a:rPr lang="en-US" sz="2800" b="1" dirty="0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.</a:t>
            </a:r>
            <a:r>
              <a:rPr lang="th-TH" sz="2800" b="1" dirty="0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ดำเนินการไต</a:t>
            </a:r>
            <a:r>
              <a:rPr lang="th-TH" sz="2800" b="1" dirty="0" err="1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ร่สวน</a:t>
            </a:r>
            <a:r>
              <a:rPr lang="th-TH" sz="2800" b="1" dirty="0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เกี่ยวกับเรื่องทุ</a:t>
            </a:r>
            <a:r>
              <a:rPr lang="th-TH" sz="2800" b="1" dirty="0" err="1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จจริต</a:t>
            </a:r>
            <a:endParaRPr lang="en-US" sz="2800" b="1" dirty="0">
              <a:effectLst/>
              <a:latin typeface="TH SarabunPSK" panose="020B0500040200020003" pitchFamily="34" charset="-34"/>
              <a:ea typeface="Cordia New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E45133-660E-75F7-D3F0-92F32B2EC9B9}"/>
              </a:ext>
            </a:extLst>
          </p:cNvPr>
          <p:cNvSpPr/>
          <p:nvPr/>
        </p:nvSpPr>
        <p:spPr>
          <a:xfrm>
            <a:off x="0" y="294838"/>
            <a:ext cx="12192000" cy="1015451"/>
          </a:xfrm>
          <a:prstGeom prst="rect">
            <a:avLst/>
          </a:prstGeom>
          <a:gradFill flip="none" rotWithShape="1">
            <a:gsLst>
              <a:gs pos="0">
                <a:srgbClr val="051520"/>
              </a:gs>
              <a:gs pos="50000">
                <a:srgbClr val="142E45"/>
              </a:gs>
              <a:gs pos="100000">
                <a:srgbClr val="1D3C59"/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A5B7F">
                  <a:lumMod val="75000"/>
                </a:srgb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C99930-C5FD-B3E4-8ADD-4417FB16F9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88108"/>
            <a:ext cx="1371600" cy="12128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D445A5-5D87-F7EA-9135-96F3C9B0EBFA}"/>
              </a:ext>
            </a:extLst>
          </p:cNvPr>
          <p:cNvSpPr txBox="1"/>
          <p:nvPr/>
        </p:nvSpPr>
        <p:spPr>
          <a:xfrm>
            <a:off x="1991544" y="568296"/>
            <a:ext cx="92628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กรณีงานจ้างก่อสร้างอาคารศูนย์มะเร็ง พร้อมสิ่งอำนวยความสะดวก รพ.ภูมิพลอดุลยเดช พอ.</a:t>
            </a:r>
          </a:p>
        </p:txBody>
      </p:sp>
    </p:spTree>
    <p:extLst>
      <p:ext uri="{BB962C8B-B14F-4D97-AF65-F5344CB8AC3E}">
        <p14:creationId xmlns:p14="http://schemas.microsoft.com/office/powerpoint/2010/main" val="743448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58F29-01E1-1B4F-69D1-13A4CA01E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0DA70512-357D-2511-24AF-0C860F176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24744"/>
            <a:ext cx="9144000" cy="5733256"/>
          </a:xfrm>
        </p:spPr>
        <p:txBody>
          <a:bodyPr>
            <a:normAutofit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21EF027B-9E71-3C17-8416-A43DCDD884C4}"/>
              </a:ext>
            </a:extLst>
          </p:cNvPr>
          <p:cNvSpPr/>
          <p:nvPr/>
        </p:nvSpPr>
        <p:spPr>
          <a:xfrm>
            <a:off x="443372" y="1897234"/>
            <a:ext cx="11305256" cy="418827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spcAft>
                <a:spcPts val="0"/>
              </a:spcAft>
              <a:tabLst>
                <a:tab pos="810260" algn="l"/>
                <a:tab pos="900430" algn="l"/>
                <a:tab pos="1170305" algn="l"/>
                <a:tab pos="1530350" algn="l"/>
                <a:tab pos="2070735" algn="l"/>
              </a:tabLst>
            </a:pPr>
            <a:r>
              <a:rPr lang="th-TH" sz="3200" b="1" u="sng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ผลสอบข้อเท็จจริงความรับผิดทางละเมิด</a:t>
            </a:r>
            <a:r>
              <a:rPr lang="th-TH" sz="32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</a:p>
          <a:p>
            <a:pPr algn="thaiDist">
              <a:tabLst>
                <a:tab pos="900430" algn="l"/>
                <a:tab pos="1120140" algn="l"/>
                <a:tab pos="1422400" algn="l"/>
                <a:tab pos="1520190" algn="l"/>
                <a:tab pos="1822450" algn="l"/>
                <a:tab pos="2044700" algn="l"/>
                <a:tab pos="2419350" algn="l"/>
              </a:tabLst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คณก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.สอบข้อเท็จจริงความรับผิดทางละเมิด พิจารณาแล้วมีความเห็นว่า 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คณก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ตรวจการจ้าง</a:t>
            </a:r>
            <a:r>
              <a:rPr lang="th-TH" sz="2800" b="1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ลงชื่อตรวจรับงานจ้างก่อสร้างอาคารศูนย์มะเร็ง ฯ ดังกล่าวว่าผู้รับจ้างได้ทำงานเสร็จแล้ว ตั้งแต่ ๒๕ ธ</a:t>
            </a:r>
            <a:r>
              <a:rPr lang="en-US" sz="2800" b="1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.</a:t>
            </a:r>
            <a:r>
              <a:rPr lang="th-TH" sz="2800" b="1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ค</a:t>
            </a:r>
            <a:r>
              <a:rPr lang="en-US" sz="2800" b="1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.</a:t>
            </a:r>
            <a:r>
              <a:rPr lang="th-TH" sz="2800" b="1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๖๘ </a:t>
            </a:r>
            <a:r>
              <a:rPr lang="th-TH" sz="2800" b="1" spc="-10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ทั้งที่งานยังไม่เสร็จ</a:t>
            </a:r>
            <a:r>
              <a:rPr lang="th-TH" sz="2800" b="1" spc="-20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ตามแบบรูปรายการละเอียดและข้อกำหนดในสัญญา พฤติการณ์ดังกล่าวเห็นว่า คณก.ตรวจการจ้าง</a:t>
            </a:r>
            <a:br>
              <a:rPr lang="en-US" sz="2800" b="1" spc="-20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</a:br>
            <a:r>
              <a:rPr lang="th-TH" sz="2800" b="1" spc="-20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จงใจไม่ปฏิบัติตามระเบียบสำนักนายกรัฐมนตรีข้างต้น เป็นเหตุให้ทางราชการไม่สามารถเรียกค่าปรับจากผู้รับจ้างได้ ต้องรับผิด</a:t>
            </a:r>
            <a:r>
              <a:rPr lang="th-TH" sz="2800" b="1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ชดใช้ค่าสินไหมทดแทนแก่ทางราชการ ตามมาตรา ๑๐ ประกอบมาตรา ๘ แห่งพระราชบัญญัติ</a:t>
            </a:r>
            <a:br>
              <a:rPr lang="en-US" sz="2800" b="1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</a:br>
            <a:r>
              <a:rPr lang="th-TH" sz="2800" b="1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ความรับผิดทางละเมิดของเจ้าหน้าที่ พ.ศ.๒๕๓๙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พิจารณาถึงระดับความร้ายแรงแห่งการกระทำและ</a:t>
            </a:r>
            <a:b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ความเป็นธรรมแก่กรณี เห็นพ้องว่าผู้ทำละเมิดควรรับผิดในสัดส่วนร้อยละ ๔.๔ ของความเสียหาย</a:t>
            </a:r>
            <a:b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๑๐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๗๔๔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๘๐๐ บาท เป็นเงิน ๔๗๒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๗๗๑.๒๐ บาท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โดยต้องชำระเงินคนละ ๑๕๗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๕๙๑</a:t>
            </a:r>
            <a:endParaRPr lang="en-US" sz="2800" b="1" dirty="0">
              <a:effectLst/>
              <a:latin typeface="TH SarabunPSK" panose="020B0500040200020003" pitchFamily="34" charset="-34"/>
              <a:ea typeface="Times New Roman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E45133-660E-75F7-D3F0-92F32B2EC9B9}"/>
              </a:ext>
            </a:extLst>
          </p:cNvPr>
          <p:cNvSpPr/>
          <p:nvPr/>
        </p:nvSpPr>
        <p:spPr>
          <a:xfrm>
            <a:off x="0" y="294838"/>
            <a:ext cx="12192000" cy="1015451"/>
          </a:xfrm>
          <a:prstGeom prst="rect">
            <a:avLst/>
          </a:prstGeom>
          <a:gradFill flip="none" rotWithShape="1">
            <a:gsLst>
              <a:gs pos="0">
                <a:srgbClr val="051520"/>
              </a:gs>
              <a:gs pos="50000">
                <a:srgbClr val="142E45"/>
              </a:gs>
              <a:gs pos="100000">
                <a:srgbClr val="1D3C59"/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A5B7F">
                  <a:lumMod val="75000"/>
                </a:srgb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C99930-C5FD-B3E4-8ADD-4417FB16F9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88108"/>
            <a:ext cx="1371600" cy="12128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BEC0F0-6D3E-1408-822E-B7B6E742CB63}"/>
              </a:ext>
            </a:extLst>
          </p:cNvPr>
          <p:cNvSpPr txBox="1"/>
          <p:nvPr/>
        </p:nvSpPr>
        <p:spPr>
          <a:xfrm>
            <a:off x="2207568" y="548159"/>
            <a:ext cx="92628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กรณีงานจ้างก่อสร้างอาคารศูนย์มะเร็ง พร้อมสิ่งอำนวยความสะดวก รพ.ภูมิพลอดุลยเดช พอ.</a:t>
            </a:r>
          </a:p>
        </p:txBody>
      </p:sp>
    </p:spTree>
    <p:extLst>
      <p:ext uri="{BB962C8B-B14F-4D97-AF65-F5344CB8AC3E}">
        <p14:creationId xmlns:p14="http://schemas.microsoft.com/office/powerpoint/2010/main" val="672717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58F29-01E1-1B4F-69D1-13A4CA01E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0DA70512-357D-2511-24AF-0C860F176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24744"/>
            <a:ext cx="9144000" cy="5733256"/>
          </a:xfrm>
        </p:spPr>
        <p:txBody>
          <a:bodyPr>
            <a:normAutofit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21EF027B-9E71-3C17-8416-A43DCDD884C4}"/>
              </a:ext>
            </a:extLst>
          </p:cNvPr>
          <p:cNvSpPr/>
          <p:nvPr/>
        </p:nvSpPr>
        <p:spPr>
          <a:xfrm>
            <a:off x="479376" y="2140195"/>
            <a:ext cx="11305256" cy="384708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spcAft>
                <a:spcPts val="0"/>
              </a:spcAft>
              <a:tabLst>
                <a:tab pos="810260" algn="l"/>
                <a:tab pos="900430" algn="l"/>
                <a:tab pos="1170305" algn="l"/>
                <a:tab pos="1530350" algn="l"/>
                <a:tab pos="2070735" algn="l"/>
              </a:tabLst>
            </a:pPr>
            <a:r>
              <a:rPr lang="th-TH" sz="3200" b="1" u="sng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ผลสอบข้อเท็จจริงความรับผิดทางละเมิด</a:t>
            </a:r>
            <a:r>
              <a:rPr lang="th-TH" sz="32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</a:p>
          <a:p>
            <a:pPr algn="thaiDist">
              <a:tabLst>
                <a:tab pos="900430" algn="l"/>
                <a:tab pos="1120140" algn="l"/>
                <a:tab pos="1422400" algn="l"/>
                <a:tab pos="1520190" algn="l"/>
                <a:tab pos="1822450" algn="l"/>
                <a:tab pos="2044700" algn="l"/>
                <a:tab pos="2419350" algn="l"/>
              </a:tabLst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คณก.สอบข้อเท็จจริงความรับผิดทางละเมิด พิจารณาแล้วมีมติไม่เอกฉันท์ เห็นว่า ผู้ควบคุมงาน ไม่ได้มีหน้าที่ในการตรวจรับงานจ้างก่อสร้าง ประกอบกับเห็นว่าความเสียหายที่เกิดขึ้นแก่ทางราชการ เป็นเรื่องการ</a:t>
            </a:r>
            <a:b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ไม่เรียกค่าปรับกรณีผู้รับจ้างส่งมอบงานล่าช้า ตามหนังสือกระทรวงการคลัง ด่วนที่สุด ที่ กค ๐๔๐๖.๒/ว.๖๖</a:t>
            </a:r>
            <a:b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ลง ๒๕ ก.ย.๕๐ กำหนดสัดส่วนความรับผิดทางละเมิดของเจ้าหน้าที่ ซึ่งกำหนดให้ คณก.ตรวจการจ้าง รับผิด</a:t>
            </a:r>
            <a:b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๑๐๐ จึงเห็นว่า ผู้ควบคุมงานไม่ต้องรับผิดในความเสียหายดังกล่าว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spcAft>
                <a:spcPts val="0"/>
              </a:spcAft>
              <a:tabLst>
                <a:tab pos="900430" algn="l"/>
                <a:tab pos="1120140" algn="l"/>
                <a:tab pos="1422400" algn="l"/>
                <a:tab pos="1520190" algn="l"/>
                <a:tab pos="1822450" algn="l"/>
                <a:tab pos="2044700" algn="l"/>
                <a:tab pos="2419350" algn="l"/>
              </a:tabLst>
            </a:pPr>
            <a:endParaRPr lang="en-US" sz="2800" dirty="0">
              <a:effectLst/>
              <a:latin typeface="TH Sarabun New" pitchFamily="34" charset="-34"/>
              <a:ea typeface="Times New Roman"/>
              <a:cs typeface="TH Sarabun New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E45133-660E-75F7-D3F0-92F32B2EC9B9}"/>
              </a:ext>
            </a:extLst>
          </p:cNvPr>
          <p:cNvSpPr/>
          <p:nvPr/>
        </p:nvSpPr>
        <p:spPr>
          <a:xfrm>
            <a:off x="0" y="294838"/>
            <a:ext cx="12192000" cy="1015451"/>
          </a:xfrm>
          <a:prstGeom prst="rect">
            <a:avLst/>
          </a:prstGeom>
          <a:gradFill flip="none" rotWithShape="1">
            <a:gsLst>
              <a:gs pos="0">
                <a:srgbClr val="051520"/>
              </a:gs>
              <a:gs pos="50000">
                <a:srgbClr val="142E45"/>
              </a:gs>
              <a:gs pos="100000">
                <a:srgbClr val="1D3C59"/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A5B7F">
                  <a:lumMod val="75000"/>
                </a:srgb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C99930-C5FD-B3E4-8ADD-4417FB16F9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88108"/>
            <a:ext cx="1371600" cy="12128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D958D2-300E-CC66-58F5-36A3B3C3FE7D}"/>
              </a:ext>
            </a:extLst>
          </p:cNvPr>
          <p:cNvSpPr txBox="1"/>
          <p:nvPr/>
        </p:nvSpPr>
        <p:spPr>
          <a:xfrm>
            <a:off x="1991544" y="568296"/>
            <a:ext cx="92628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กรณีงานจ้างก่อสร้างอาคารศูนย์มะเร็ง พร้อมสิ่งอำนวยความสะดวก รพ.ภูมิพลอดุลยเดช พอ.</a:t>
            </a:r>
          </a:p>
        </p:txBody>
      </p:sp>
    </p:spTree>
    <p:extLst>
      <p:ext uri="{BB962C8B-B14F-4D97-AF65-F5344CB8AC3E}">
        <p14:creationId xmlns:p14="http://schemas.microsoft.com/office/powerpoint/2010/main" val="31313958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58F29-01E1-1B4F-69D1-13A4CA01E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0DA70512-357D-2511-24AF-0C860F176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24744"/>
            <a:ext cx="9144000" cy="5733256"/>
          </a:xfrm>
        </p:spPr>
        <p:txBody>
          <a:bodyPr>
            <a:normAutofit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21EF027B-9E71-3C17-8416-A43DCDD884C4}"/>
              </a:ext>
            </a:extLst>
          </p:cNvPr>
          <p:cNvSpPr/>
          <p:nvPr/>
        </p:nvSpPr>
        <p:spPr>
          <a:xfrm>
            <a:off x="479376" y="1904610"/>
            <a:ext cx="11377264" cy="456881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tabLst>
                <a:tab pos="810260" algn="l"/>
                <a:tab pos="900430" algn="l"/>
                <a:tab pos="1170305" algn="l"/>
                <a:tab pos="1530350" algn="l"/>
                <a:tab pos="2070735" algn="l"/>
              </a:tabLst>
            </a:pPr>
            <a:r>
              <a:rPr lang="th-TH" sz="3200" b="1" u="sng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ผลสอบข้อเท็จจริงความรับผิดทางละเมิด</a:t>
            </a:r>
            <a:r>
              <a:rPr lang="th-TH" sz="32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</a:p>
          <a:p>
            <a:pPr algn="thaiDist">
              <a:tabLst>
                <a:tab pos="900430" algn="l"/>
                <a:tab pos="1120140" algn="l"/>
                <a:tab pos="1422400" algn="l"/>
                <a:tab pos="1520190" algn="l"/>
                <a:tab pos="1822450" algn="l"/>
                <a:tab pos="2044700" algn="l"/>
                <a:tab pos="2419350" algn="l"/>
              </a:tabLst>
            </a:pPr>
            <a:r>
              <a:rPr lang="th-TH" sz="32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คณก.สอบข้อเท็จจริงความรับผิดทางละเมิด พิจารณาแล้วมีความเห็นเพิ่มเติมเห็นว่า</a:t>
            </a:r>
            <a:r>
              <a:rPr lang="th-TH" sz="2800" b="1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งานจ้างก่อสร้างอาคารศูนย์มะเร็ง ฯ ประสบปัญหาข้อขัดข้องมากต้องขยายระยะเวลาการดำเนินงานถึง ๓ ครั้ง ทำให้แล้วเสร็จล่าช้ากว่ากำหนด ๔๘๕ วัน คณก.ตรวจการจ้าง </a:t>
            </a:r>
            <a:r>
              <a:rPr lang="th-TH" sz="2800" b="1" spc="-40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และผู้ควบคุมงาน ต้องปฏิบัติงานมากกว่าปกติเพื่อแก้ปัญหาต่าง ๆ ให้การก่อสร้างอาคารศูนย์มะเร็ง ฯ เสร็จสมบูรณ์</a:t>
            </a:r>
            <a:r>
              <a:rPr lang="th-TH" sz="2800" b="1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ครบถ้วนเป็นไปตามสัญญา งานที่ยังไม่แล้วเสร็จตามที่ สตง.</a:t>
            </a:r>
            <a:br>
              <a:rPr lang="en-US" sz="2800" b="1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</a:br>
            <a:r>
              <a:rPr lang="th-TH" sz="2800" b="1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ตรวจพบเป็นงานจำนวนเล็กน้อยไม่ได้ส่งผลกระทบต่อการใช้ประโยชน์อาคารศูนย์มะเร็ง ฯ ในการให้บริการ</a:t>
            </a:r>
            <a:br>
              <a:rPr lang="en-US" sz="2800" b="1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</a:br>
            <a:r>
              <a:rPr lang="th-TH" sz="2800" b="1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ทางการแพทย์ ซึ่ง พอ.เริ่มเปิดให้บริการทางการแพทย์ เมื่อ มิ.ย.๕๘ เป็นไปตามวัตถุประสงค์ของโครงการ</a:t>
            </a:r>
            <a:br>
              <a:rPr lang="en-US" sz="2800" b="1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</a:br>
            <a:r>
              <a:rPr lang="th-TH" sz="2800" b="1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คณก.ตรวจการจ้าง และผู้ควบคุมงาน ไม่ได้มีเจตนาทุจริต</a:t>
            </a:r>
            <a:r>
              <a:rPr lang="th-TH" sz="2800" b="1" spc="-10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เพียงแต่พิจารณาตามความรู้ความชำนาญ โดยเห็นว่างานที่ตรวจรับเสร็จตามรายละเอียดการใช้งานและสามารถ</a:t>
            </a:r>
            <a:r>
              <a:rPr lang="th-TH" sz="2800" b="1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เปิดให้บริการทางการแพทย์แก่ประชาชนได้เร็วขึ้น</a:t>
            </a:r>
            <a:endParaRPr lang="en-US" sz="2800" b="1" dirty="0">
              <a:solidFill>
                <a:prstClr val="white"/>
              </a:solidFill>
              <a:latin typeface="TH SarabunPSK" panose="020B0500040200020003" pitchFamily="34" charset="-34"/>
              <a:ea typeface="Times New Roman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E45133-660E-75F7-D3F0-92F32B2EC9B9}"/>
              </a:ext>
            </a:extLst>
          </p:cNvPr>
          <p:cNvSpPr/>
          <p:nvPr/>
        </p:nvSpPr>
        <p:spPr>
          <a:xfrm>
            <a:off x="0" y="294838"/>
            <a:ext cx="12192000" cy="1015451"/>
          </a:xfrm>
          <a:prstGeom prst="rect">
            <a:avLst/>
          </a:prstGeom>
          <a:gradFill flip="none" rotWithShape="1">
            <a:gsLst>
              <a:gs pos="0">
                <a:srgbClr val="051520"/>
              </a:gs>
              <a:gs pos="50000">
                <a:srgbClr val="142E45"/>
              </a:gs>
              <a:gs pos="100000">
                <a:srgbClr val="1D3C59"/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A5B7F">
                  <a:lumMod val="75000"/>
                </a:srgb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C99930-C5FD-B3E4-8ADD-4417FB16F9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88108"/>
            <a:ext cx="1371600" cy="12128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2CC86A-F0B0-C97C-AFBF-475918E02113}"/>
              </a:ext>
            </a:extLst>
          </p:cNvPr>
          <p:cNvSpPr txBox="1"/>
          <p:nvPr/>
        </p:nvSpPr>
        <p:spPr>
          <a:xfrm>
            <a:off x="1991544" y="568296"/>
            <a:ext cx="92628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กรณีงานจ้างก่อสร้างอาคารศูนย์มะเร็ง พร้อมสิ่งอำนวยความสะดวก รพ.ภูมิพลอดุลยเดช พอ.</a:t>
            </a:r>
          </a:p>
        </p:txBody>
      </p:sp>
    </p:spTree>
    <p:extLst>
      <p:ext uri="{BB962C8B-B14F-4D97-AF65-F5344CB8AC3E}">
        <p14:creationId xmlns:p14="http://schemas.microsoft.com/office/powerpoint/2010/main" val="2942660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3E9FEC7-58EB-92AF-3BB2-D6518ECDC8D3}"/>
              </a:ext>
            </a:extLst>
          </p:cNvPr>
          <p:cNvSpPr/>
          <p:nvPr/>
        </p:nvSpPr>
        <p:spPr>
          <a:xfrm>
            <a:off x="0" y="286811"/>
            <a:ext cx="12192000" cy="1015451"/>
          </a:xfrm>
          <a:prstGeom prst="rect">
            <a:avLst/>
          </a:prstGeom>
          <a:gradFill flip="none" rotWithShape="1">
            <a:gsLst>
              <a:gs pos="0">
                <a:srgbClr val="051520"/>
              </a:gs>
              <a:gs pos="50000">
                <a:srgbClr val="142E45"/>
              </a:gs>
              <a:gs pos="100000">
                <a:srgbClr val="1D3C59"/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905DD1-CD69-0B6B-4AEC-B0B05D9FEC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88108"/>
            <a:ext cx="1371600" cy="1212856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703512" y="692696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หลักการจัดซื้อจัดจ้างและการบริหารพัสดุภาครัฐ</a:t>
            </a:r>
            <a:br>
              <a:rPr lang="en-US" dirty="0"/>
            </a:b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4" descr="ไม่มีคำอธิบายรูปภาพ">
            <a:extLst>
              <a:ext uri="{FF2B5EF4-FFF2-40B4-BE49-F238E27FC236}">
                <a16:creationId xmlns:a16="http://schemas.microsoft.com/office/drawing/2014/main" id="{D5B1EBBA-0B29-731C-D3C5-8B6482D43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500" y="1484784"/>
            <a:ext cx="837671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7900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58F29-01E1-1B4F-69D1-13A4CA01E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0DA70512-357D-2511-24AF-0C860F176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24744"/>
            <a:ext cx="9144000" cy="5733256"/>
          </a:xfrm>
        </p:spPr>
        <p:txBody>
          <a:bodyPr>
            <a:normAutofit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21EF027B-9E71-3C17-8416-A43DCDD884C4}"/>
              </a:ext>
            </a:extLst>
          </p:cNvPr>
          <p:cNvSpPr/>
          <p:nvPr/>
        </p:nvSpPr>
        <p:spPr>
          <a:xfrm>
            <a:off x="551384" y="2011267"/>
            <a:ext cx="11161240" cy="410087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tabLst>
                <a:tab pos="810260" algn="l"/>
                <a:tab pos="900430" algn="l"/>
                <a:tab pos="1170305" algn="l"/>
                <a:tab pos="1530350" algn="l"/>
                <a:tab pos="2070735" algn="l"/>
              </a:tabLst>
            </a:pPr>
            <a:r>
              <a:rPr lang="th-TH" sz="2800" b="1" u="sng" dirty="0">
                <a:solidFill>
                  <a:srgbClr val="FFC000"/>
                </a:solidFill>
                <a:latin typeface="TH Sarabun New" pitchFamily="34" charset="-34"/>
                <a:cs typeface="TH Sarabun New" pitchFamily="34" charset="-34"/>
              </a:rPr>
              <a:t>ความเห็นกระทรวงการคลัง</a:t>
            </a:r>
            <a:r>
              <a:rPr lang="th-TH" sz="2800" b="1" dirty="0">
                <a:solidFill>
                  <a:srgbClr val="FFC000"/>
                </a:solidFill>
                <a:latin typeface="TH Sarabun New" pitchFamily="34" charset="-34"/>
                <a:cs typeface="TH Sarabun New" pitchFamily="34" charset="-34"/>
              </a:rPr>
              <a:t> </a:t>
            </a:r>
          </a:p>
          <a:p>
            <a:pPr algn="thaiDist">
              <a:tabLst>
                <a:tab pos="900430" algn="l"/>
                <a:tab pos="1120140" algn="l"/>
                <a:tab pos="1422400" algn="l"/>
                <a:tab pos="1520190" algn="l"/>
                <a:tab pos="1822450" algn="l"/>
                <a:tab pos="2044700" algn="l"/>
                <a:tab pos="2419350" algn="l"/>
              </a:tabLst>
            </a:pPr>
            <a:r>
              <a:rPr lang="th-TH" sz="2800" b="1" dirty="0">
                <a:solidFill>
                  <a:prstClr val="white"/>
                </a:solidFill>
                <a:latin typeface="TH Sarabun New" pitchFamily="34" charset="-34"/>
                <a:cs typeface="TH Sarabun New" pitchFamily="34" charset="-34"/>
              </a:rPr>
              <a:t>	เมื่อข้อเท็จจริงในชั้นการสอบข้อเท็จจริงความรับผิดทางละเมิดปรากฏว่า  ภายหลังจากการตรวจสอบของ </a:t>
            </a:r>
            <a:r>
              <a:rPr lang="th-TH" sz="2800" b="1" dirty="0" err="1">
                <a:solidFill>
                  <a:prstClr val="white"/>
                </a:solidFill>
                <a:latin typeface="TH Sarabun New" pitchFamily="34" charset="-34"/>
                <a:cs typeface="TH Sarabun New" pitchFamily="34" charset="-34"/>
              </a:rPr>
              <a:t>สตง</a:t>
            </a:r>
            <a:r>
              <a:rPr lang="en-US" sz="2800" b="1" dirty="0">
                <a:solidFill>
                  <a:prstClr val="white"/>
                </a:solidFill>
                <a:latin typeface="TH Sarabun New" pitchFamily="34" charset="-34"/>
                <a:cs typeface="TH Sarabun New" pitchFamily="34" charset="-34"/>
              </a:rPr>
              <a:t>.</a:t>
            </a:r>
            <a:r>
              <a:rPr lang="th-TH" sz="2800" b="1" dirty="0">
                <a:solidFill>
                  <a:prstClr val="white"/>
                </a:solidFill>
                <a:latin typeface="TH Sarabun New" pitchFamily="34" charset="-34"/>
                <a:cs typeface="TH Sarabun New" pitchFamily="34" charset="-34"/>
              </a:rPr>
              <a:t> ผู้รับจ้างได้ดำเนินการก่อสร้างถูกต้องครบถ้วนตามสัญญา  อีกทั้งเมื่อมีการส่งมอบอาคารศูนย์มะเร็งฯ เพื่อให้บริการทางการแพทย์ของ พอ</a:t>
            </a:r>
            <a:r>
              <a:rPr lang="en-US" sz="2800" b="1" dirty="0">
                <a:solidFill>
                  <a:prstClr val="white"/>
                </a:solidFill>
                <a:latin typeface="TH Sarabun New" pitchFamily="34" charset="-34"/>
                <a:cs typeface="TH Sarabun New" pitchFamily="34" charset="-34"/>
              </a:rPr>
              <a:t>.</a:t>
            </a:r>
            <a:r>
              <a:rPr lang="th-TH" sz="2800" b="1" dirty="0">
                <a:solidFill>
                  <a:prstClr val="white"/>
                </a:solidFill>
                <a:latin typeface="TH Sarabun New" pitchFamily="34" charset="-34"/>
                <a:cs typeface="TH Sarabun New" pitchFamily="34" charset="-34"/>
              </a:rPr>
              <a:t>ก็มีการให้บริการเป็นไปตามแผนงานที่กำหนดไว้มิได้เกิดความล่าช้า (แผนงานดำเนินการเปิดใช้อาคารศูนย์มะเร็งฯ ระยะเวลาดำเนินการ ต</a:t>
            </a:r>
            <a:r>
              <a:rPr lang="en-US" sz="2800" b="1" dirty="0">
                <a:solidFill>
                  <a:prstClr val="white"/>
                </a:solidFill>
                <a:latin typeface="TH Sarabun New" pitchFamily="34" charset="-34"/>
                <a:cs typeface="TH Sarabun New" pitchFamily="34" charset="-34"/>
              </a:rPr>
              <a:t>.</a:t>
            </a:r>
            <a:r>
              <a:rPr lang="th-TH" sz="2800" b="1" dirty="0">
                <a:solidFill>
                  <a:prstClr val="white"/>
                </a:solidFill>
                <a:latin typeface="TH Sarabun New" pitchFamily="34" charset="-34"/>
                <a:cs typeface="TH Sarabun New" pitchFamily="34" charset="-34"/>
              </a:rPr>
              <a:t>ค</a:t>
            </a:r>
            <a:r>
              <a:rPr lang="en-US" sz="2800" b="1" dirty="0">
                <a:solidFill>
                  <a:prstClr val="white"/>
                </a:solidFill>
                <a:latin typeface="TH Sarabun New" pitchFamily="34" charset="-34"/>
                <a:cs typeface="TH Sarabun New" pitchFamily="34" charset="-34"/>
              </a:rPr>
              <a:t>.</a:t>
            </a:r>
            <a:r>
              <a:rPr lang="th-TH" sz="2800" b="1" dirty="0">
                <a:solidFill>
                  <a:prstClr val="white"/>
                </a:solidFill>
                <a:latin typeface="TH Sarabun New" pitchFamily="34" charset="-34"/>
                <a:cs typeface="TH Sarabun New" pitchFamily="34" charset="-34"/>
              </a:rPr>
              <a:t>๕๗</a:t>
            </a:r>
            <a:r>
              <a:rPr lang="en-US" sz="2800" b="1" dirty="0">
                <a:solidFill>
                  <a:prstClr val="white"/>
                </a:solidFill>
                <a:latin typeface="TH Sarabun New" pitchFamily="34" charset="-34"/>
                <a:cs typeface="TH Sarabun New" pitchFamily="34" charset="-34"/>
              </a:rPr>
              <a:t> - </a:t>
            </a:r>
            <a:r>
              <a:rPr lang="th-TH" sz="2800" b="1" dirty="0">
                <a:solidFill>
                  <a:prstClr val="white"/>
                </a:solidFill>
                <a:latin typeface="TH Sarabun New" pitchFamily="34" charset="-34"/>
                <a:cs typeface="TH Sarabun New" pitchFamily="34" charset="-34"/>
              </a:rPr>
              <a:t>ก</a:t>
            </a:r>
            <a:r>
              <a:rPr lang="en-US" sz="2800" b="1" dirty="0">
                <a:solidFill>
                  <a:prstClr val="white"/>
                </a:solidFill>
                <a:latin typeface="TH Sarabun New" pitchFamily="34" charset="-34"/>
                <a:cs typeface="TH Sarabun New" pitchFamily="34" charset="-34"/>
              </a:rPr>
              <a:t>.</a:t>
            </a:r>
            <a:r>
              <a:rPr lang="th-TH" sz="2800" b="1" dirty="0">
                <a:solidFill>
                  <a:prstClr val="white"/>
                </a:solidFill>
                <a:latin typeface="TH Sarabun New" pitchFamily="34" charset="-34"/>
                <a:cs typeface="TH Sarabun New" pitchFamily="34" charset="-34"/>
              </a:rPr>
              <a:t>ค</a:t>
            </a:r>
            <a:r>
              <a:rPr lang="en-US" sz="2800" b="1" dirty="0">
                <a:solidFill>
                  <a:prstClr val="white"/>
                </a:solidFill>
                <a:latin typeface="TH Sarabun New" pitchFamily="34" charset="-34"/>
                <a:cs typeface="TH Sarabun New" pitchFamily="34" charset="-34"/>
              </a:rPr>
              <a:t>.</a:t>
            </a:r>
            <a:r>
              <a:rPr lang="th-TH" sz="2800" b="1" dirty="0">
                <a:solidFill>
                  <a:prstClr val="white"/>
                </a:solidFill>
                <a:latin typeface="TH Sarabun New" pitchFamily="34" charset="-34"/>
                <a:cs typeface="TH Sarabun New" pitchFamily="34" charset="-34"/>
              </a:rPr>
              <a:t>๕๘</a:t>
            </a:r>
            <a:r>
              <a:rPr lang="en-US" sz="2800" b="1" dirty="0">
                <a:solidFill>
                  <a:prstClr val="white"/>
                </a:solidFill>
                <a:latin typeface="TH Sarabun New" pitchFamily="34" charset="-34"/>
                <a:cs typeface="TH Sarabun New" pitchFamily="34" charset="-34"/>
              </a:rPr>
              <a:t>)</a:t>
            </a:r>
            <a:r>
              <a:rPr lang="th-TH" sz="2800" b="1" dirty="0">
                <a:solidFill>
                  <a:prstClr val="white"/>
                </a:solidFill>
                <a:latin typeface="TH Sarabun New" pitchFamily="34" charset="-34"/>
                <a:cs typeface="TH Sarabun New" pitchFamily="34" charset="-34"/>
              </a:rPr>
              <a:t> ซึ่ง พอ</a:t>
            </a:r>
            <a:r>
              <a:rPr lang="en-US" sz="2800" b="1" dirty="0">
                <a:solidFill>
                  <a:prstClr val="white"/>
                </a:solidFill>
                <a:latin typeface="TH Sarabun New" pitchFamily="34" charset="-34"/>
                <a:cs typeface="TH Sarabun New" pitchFamily="34" charset="-34"/>
              </a:rPr>
              <a:t>.</a:t>
            </a:r>
            <a:r>
              <a:rPr lang="th-TH" sz="2800" b="1" dirty="0">
                <a:solidFill>
                  <a:prstClr val="white"/>
                </a:solidFill>
                <a:latin typeface="TH Sarabun New" pitchFamily="34" charset="-34"/>
                <a:cs typeface="TH Sarabun New" pitchFamily="34" charset="-34"/>
              </a:rPr>
              <a:t>เริ่มเปิดให้บริการทางการแพทย์ได้ประมาณเดือน มิ</a:t>
            </a:r>
            <a:r>
              <a:rPr lang="en-US" sz="2800" b="1" dirty="0">
                <a:solidFill>
                  <a:prstClr val="white"/>
                </a:solidFill>
                <a:latin typeface="TH Sarabun New" pitchFamily="34" charset="-34"/>
                <a:cs typeface="TH Sarabun New" pitchFamily="34" charset="-34"/>
              </a:rPr>
              <a:t>.</a:t>
            </a:r>
            <a:r>
              <a:rPr lang="th-TH" sz="2800" b="1" dirty="0">
                <a:solidFill>
                  <a:prstClr val="white"/>
                </a:solidFill>
                <a:latin typeface="TH Sarabun New" pitchFamily="34" charset="-34"/>
                <a:cs typeface="TH Sarabun New" pitchFamily="34" charset="-34"/>
              </a:rPr>
              <a:t>ย</a:t>
            </a:r>
            <a:r>
              <a:rPr lang="en-US" sz="2800" b="1" dirty="0">
                <a:solidFill>
                  <a:prstClr val="white"/>
                </a:solidFill>
                <a:latin typeface="TH Sarabun New" pitchFamily="34" charset="-34"/>
                <a:cs typeface="TH Sarabun New" pitchFamily="34" charset="-34"/>
              </a:rPr>
              <a:t>.</a:t>
            </a:r>
            <a:r>
              <a:rPr lang="th-TH" sz="2800" b="1" dirty="0">
                <a:solidFill>
                  <a:prstClr val="white"/>
                </a:solidFill>
                <a:latin typeface="TH Sarabun New" pitchFamily="34" charset="-34"/>
                <a:cs typeface="TH Sarabun New" pitchFamily="34" charset="-34"/>
              </a:rPr>
              <a:t>๕๘ ดังนั้นในด้านประโยชน์การให้อาคารศูนย์มะเร็งฯ เพื่อให้บริการทางการแพทย์สอดคล้องเป็นไปตามวัตถุประสงค์ของโครงการ กรณียังถือไม่ได้ว่าทางราชการได้รับความเสียหาย จึงให้ยุติความรับผิดของเจ้าหน้าที่</a:t>
            </a:r>
            <a:endParaRPr lang="en-US" sz="2400" b="1" dirty="0">
              <a:solidFill>
                <a:prstClr val="white"/>
              </a:solidFill>
              <a:latin typeface="TH Sarabun New" pitchFamily="34" charset="-34"/>
              <a:ea typeface="Times New Roman"/>
              <a:cs typeface="TH Sarabun New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E45133-660E-75F7-D3F0-92F32B2EC9B9}"/>
              </a:ext>
            </a:extLst>
          </p:cNvPr>
          <p:cNvSpPr/>
          <p:nvPr/>
        </p:nvSpPr>
        <p:spPr>
          <a:xfrm>
            <a:off x="0" y="294838"/>
            <a:ext cx="12192000" cy="1015451"/>
          </a:xfrm>
          <a:prstGeom prst="rect">
            <a:avLst/>
          </a:prstGeom>
          <a:gradFill flip="none" rotWithShape="1">
            <a:gsLst>
              <a:gs pos="0">
                <a:srgbClr val="051520"/>
              </a:gs>
              <a:gs pos="50000">
                <a:srgbClr val="142E45"/>
              </a:gs>
              <a:gs pos="100000">
                <a:srgbClr val="1D3C59"/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A5B7F">
                  <a:lumMod val="75000"/>
                </a:srgb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C99930-C5FD-B3E4-8ADD-4417FB16F9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88108"/>
            <a:ext cx="1371600" cy="12128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60E1B2-C2DA-DDAA-8E70-D36FD8BA4F83}"/>
              </a:ext>
            </a:extLst>
          </p:cNvPr>
          <p:cNvSpPr txBox="1"/>
          <p:nvPr/>
        </p:nvSpPr>
        <p:spPr>
          <a:xfrm>
            <a:off x="1991544" y="568296"/>
            <a:ext cx="92628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กรณีงานจ้างก่อสร้างอาคารศูนย์มะเร็ง พร้อมสิ่งอำนวยความสะดวก รพ.ภูมิพลอดุลยเดช พอ.</a:t>
            </a:r>
          </a:p>
        </p:txBody>
      </p:sp>
    </p:spTree>
    <p:extLst>
      <p:ext uri="{BB962C8B-B14F-4D97-AF65-F5344CB8AC3E}">
        <p14:creationId xmlns:p14="http://schemas.microsoft.com/office/powerpoint/2010/main" val="2329237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58F29-01E1-1B4F-69D1-13A4CA01E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0DA70512-357D-2511-24AF-0C860F176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24744"/>
            <a:ext cx="9144000" cy="5733256"/>
          </a:xfrm>
        </p:spPr>
        <p:txBody>
          <a:bodyPr>
            <a:normAutofit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21EF027B-9E71-3C17-8416-A43DCDD884C4}"/>
              </a:ext>
            </a:extLst>
          </p:cNvPr>
          <p:cNvSpPr/>
          <p:nvPr/>
        </p:nvSpPr>
        <p:spPr>
          <a:xfrm>
            <a:off x="479376" y="1877422"/>
            <a:ext cx="11233248" cy="421070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spcAft>
                <a:spcPts val="0"/>
              </a:spcAft>
              <a:tabLst>
                <a:tab pos="810260" algn="l"/>
                <a:tab pos="900430" algn="l"/>
                <a:tab pos="1170305" algn="l"/>
                <a:tab pos="1530350" algn="l"/>
                <a:tab pos="2070735" algn="l"/>
              </a:tabLst>
            </a:pPr>
            <a:r>
              <a:rPr lang="th-TH" sz="3200" b="1" u="sng" dirty="0">
                <a:solidFill>
                  <a:srgbClr val="FFC000"/>
                </a:solidFill>
                <a:latin typeface="TH Sarabun New" pitchFamily="34" charset="-34"/>
                <a:cs typeface="TH Sarabun New" pitchFamily="34" charset="-34"/>
              </a:rPr>
              <a:t>ผลสอบสวนทางวินัย</a:t>
            </a:r>
            <a:endParaRPr lang="th-TH" sz="3200" b="1" dirty="0">
              <a:solidFill>
                <a:srgbClr val="FFC000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thaiDist">
              <a:tabLst>
                <a:tab pos="900430" algn="l"/>
                <a:tab pos="1120140" algn="l"/>
                <a:tab pos="1422400" algn="l"/>
                <a:tab pos="1520190" algn="l"/>
                <a:tab pos="1822450" algn="l"/>
                <a:tab pos="2044700" algn="l"/>
                <a:tab pos="2419350" algn="l"/>
              </a:tabLst>
            </a:pPr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th-TH" sz="2800" b="1" dirty="0" err="1">
                <a:latin typeface="TH Sarabun New" pitchFamily="34" charset="-34"/>
                <a:cs typeface="TH Sarabun New" pitchFamily="34" charset="-34"/>
              </a:rPr>
              <a:t>คณก</a:t>
            </a:r>
            <a:r>
              <a:rPr lang="th-TH" sz="2800" b="1" dirty="0">
                <a:latin typeface="TH Sarabun New" pitchFamily="34" charset="-34"/>
                <a:cs typeface="TH Sarabun New" pitchFamily="34" charset="-34"/>
              </a:rPr>
              <a:t>.สอบสวนทางวินัยพิจารณาแล้วมีความเห็นพ้องกันว่า  การตรวจรับงานของ </a:t>
            </a:r>
            <a:r>
              <a:rPr lang="th-TH" sz="2800" b="1" dirty="0" err="1">
                <a:latin typeface="TH Sarabun New" pitchFamily="34" charset="-34"/>
                <a:cs typeface="TH Sarabun New" pitchFamily="34" charset="-34"/>
              </a:rPr>
              <a:t>คณก</a:t>
            </a:r>
            <a:r>
              <a:rPr lang="en-US" sz="2800" b="1" dirty="0">
                <a:latin typeface="TH Sarabun New" pitchFamily="34" charset="-34"/>
                <a:cs typeface="TH Sarabun New" pitchFamily="34" charset="-34"/>
              </a:rPr>
              <a:t>.</a:t>
            </a:r>
            <a:r>
              <a:rPr lang="th-TH" sz="2800" b="1" dirty="0">
                <a:latin typeface="TH Sarabun New" pitchFamily="34" charset="-34"/>
                <a:cs typeface="TH Sarabun New" pitchFamily="34" charset="-34"/>
              </a:rPr>
              <a:t>ตรวจการจ้างมีเจตนาเพื่อประโยชน์ของทางราชการเป็นสำคัญ มิได้มีเจตนาเพื่อช่วยเหลือผู้รับจ้างไม่ให้ชำระค่าปรับตามสัญญาอันจะถือได้ว่าเป็นการทุจริตแต่อย่างใด แต่การที่ </a:t>
            </a:r>
            <a:r>
              <a:rPr lang="th-TH" sz="2800" b="1" dirty="0" err="1">
                <a:latin typeface="TH Sarabun New" pitchFamily="34" charset="-34"/>
                <a:cs typeface="TH Sarabun New" pitchFamily="34" charset="-34"/>
              </a:rPr>
              <a:t>คณก</a:t>
            </a:r>
            <a:r>
              <a:rPr lang="en-US" sz="2800" b="1" dirty="0">
                <a:latin typeface="TH Sarabun New" pitchFamily="34" charset="-34"/>
                <a:cs typeface="TH Sarabun New" pitchFamily="34" charset="-34"/>
              </a:rPr>
              <a:t>.</a:t>
            </a:r>
            <a:r>
              <a:rPr lang="th-TH" sz="2800" b="1" dirty="0">
                <a:latin typeface="TH Sarabun New" pitchFamily="34" charset="-34"/>
                <a:cs typeface="TH Sarabun New" pitchFamily="34" charset="-34"/>
              </a:rPr>
              <a:t>ตรวจการจ้างได้ใช้ดุลยพินิจตรวจรับงานดังกล่าวโดยที่งานยังไม่เสร็จเรียบร้อยครบถ้วน ตามที่กำหนดในระเบียบสำนักนายกรัฐมนตรีว่าด้วยการพัสดุ พ</a:t>
            </a:r>
            <a:r>
              <a:rPr lang="en-US" sz="2800" b="1" dirty="0">
                <a:latin typeface="TH Sarabun New" pitchFamily="34" charset="-34"/>
                <a:cs typeface="TH Sarabun New" pitchFamily="34" charset="-34"/>
              </a:rPr>
              <a:t>.</a:t>
            </a:r>
            <a:r>
              <a:rPr lang="th-TH" sz="2800" b="1" dirty="0">
                <a:latin typeface="TH Sarabun New" pitchFamily="34" charset="-34"/>
                <a:cs typeface="TH Sarabun New" pitchFamily="34" charset="-34"/>
              </a:rPr>
              <a:t>ศ</a:t>
            </a:r>
            <a:r>
              <a:rPr lang="en-US" sz="2800" b="1" dirty="0">
                <a:latin typeface="TH Sarabun New" pitchFamily="34" charset="-34"/>
                <a:cs typeface="TH Sarabun New" pitchFamily="34" charset="-34"/>
              </a:rPr>
              <a:t>.</a:t>
            </a:r>
            <a:r>
              <a:rPr lang="th-TH" sz="2800" b="1" dirty="0">
                <a:latin typeface="TH Sarabun New" pitchFamily="34" charset="-34"/>
                <a:cs typeface="TH Sarabun New" pitchFamily="34" charset="-34"/>
              </a:rPr>
              <a:t>๒๕๓๕ ฯ ข้อ ๗๒ แต่การกระทำดังกล่าวเป็นการบกพร่องในการปฏิบัติหน้าที่  อาจส่งผลเสียหายต่อภาพลักษณ์ของ ทอ </a:t>
            </a:r>
            <a:r>
              <a:rPr lang="en-US" sz="2800" b="1" dirty="0">
                <a:latin typeface="TH Sarabun New" pitchFamily="34" charset="-34"/>
                <a:cs typeface="TH Sarabun New" pitchFamily="34" charset="-34"/>
              </a:rPr>
              <a:t>.</a:t>
            </a:r>
            <a:r>
              <a:rPr lang="th-TH" sz="2800" b="1" dirty="0">
                <a:latin typeface="TH Sarabun New" pitchFamily="34" charset="-34"/>
                <a:cs typeface="TH Sarabun New" pitchFamily="34" charset="-34"/>
              </a:rPr>
              <a:t>ดังนั้น </a:t>
            </a:r>
            <a:r>
              <a:rPr lang="th-TH" sz="2800" b="1" dirty="0" err="1">
                <a:latin typeface="TH Sarabun New" pitchFamily="34" charset="-34"/>
                <a:cs typeface="TH Sarabun New" pitchFamily="34" charset="-34"/>
              </a:rPr>
              <a:t>คณก</a:t>
            </a:r>
            <a:r>
              <a:rPr lang="en-US" sz="2800" b="1" dirty="0">
                <a:latin typeface="TH Sarabun New" pitchFamily="34" charset="-34"/>
                <a:cs typeface="TH Sarabun New" pitchFamily="34" charset="-34"/>
              </a:rPr>
              <a:t>.</a:t>
            </a:r>
            <a:r>
              <a:rPr lang="th-TH" sz="2800" b="1" dirty="0">
                <a:latin typeface="TH Sarabun New" pitchFamily="34" charset="-34"/>
                <a:cs typeface="TH Sarabun New" pitchFamily="34" charset="-34"/>
              </a:rPr>
              <a:t>ตรวจการจ้างจึงมีความผิดทางวินัย  ฐานปฏิบัติงานบกพร่องหรือผิดพลาดเป็นเหตุให้เสียหายต่อทางราชการ ครั้งนี้เป็นการกระทำผิดครั้งที่ ๑ จึงต้องลงทัณฑ์  ภาคทัณฑ์</a:t>
            </a:r>
            <a:endParaRPr lang="en-US" sz="2800" b="1" dirty="0">
              <a:effectLst/>
              <a:latin typeface="TH Sarabun New" pitchFamily="34" charset="-34"/>
              <a:ea typeface="Times New Roman"/>
              <a:cs typeface="TH Sarabun New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E45133-660E-75F7-D3F0-92F32B2EC9B9}"/>
              </a:ext>
            </a:extLst>
          </p:cNvPr>
          <p:cNvSpPr/>
          <p:nvPr/>
        </p:nvSpPr>
        <p:spPr>
          <a:xfrm>
            <a:off x="0" y="294838"/>
            <a:ext cx="12192000" cy="1015451"/>
          </a:xfrm>
          <a:prstGeom prst="rect">
            <a:avLst/>
          </a:prstGeom>
          <a:gradFill flip="none" rotWithShape="1">
            <a:gsLst>
              <a:gs pos="0">
                <a:srgbClr val="051520"/>
              </a:gs>
              <a:gs pos="50000">
                <a:srgbClr val="142E45"/>
              </a:gs>
              <a:gs pos="100000">
                <a:srgbClr val="1D3C59"/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A5B7F">
                  <a:lumMod val="75000"/>
                </a:srgb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C99930-C5FD-B3E4-8ADD-4417FB16F9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88108"/>
            <a:ext cx="1371600" cy="12128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B61D8D-F83B-1FE3-C045-2B8FC767BF07}"/>
              </a:ext>
            </a:extLst>
          </p:cNvPr>
          <p:cNvSpPr txBox="1"/>
          <p:nvPr/>
        </p:nvSpPr>
        <p:spPr>
          <a:xfrm>
            <a:off x="1991544" y="568296"/>
            <a:ext cx="92628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กรณีงานจ้างก่อสร้างอาคารศูนย์มะเร็ง พร้อมสิ่งอำนวยความสะดวก รพ.ภูมิพลอดุลยเดช พอ.</a:t>
            </a:r>
          </a:p>
        </p:txBody>
      </p:sp>
    </p:spTree>
    <p:extLst>
      <p:ext uri="{BB962C8B-B14F-4D97-AF65-F5344CB8AC3E}">
        <p14:creationId xmlns:p14="http://schemas.microsoft.com/office/powerpoint/2010/main" val="6559290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58F29-01E1-1B4F-69D1-13A4CA01E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0DA70512-357D-2511-24AF-0C860F176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24744"/>
            <a:ext cx="9144000" cy="5733256"/>
          </a:xfrm>
        </p:spPr>
        <p:txBody>
          <a:bodyPr>
            <a:normAutofit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21EF027B-9E71-3C17-8416-A43DCDD884C4}"/>
              </a:ext>
            </a:extLst>
          </p:cNvPr>
          <p:cNvSpPr/>
          <p:nvPr/>
        </p:nvSpPr>
        <p:spPr>
          <a:xfrm>
            <a:off x="623392" y="1851896"/>
            <a:ext cx="11161240" cy="446449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u="sng" dirty="0">
                <a:solidFill>
                  <a:srgbClr val="FFC000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กรณีที่ ๒</a:t>
            </a:r>
            <a:r>
              <a:rPr lang="th-TH" sz="2800" b="1" dirty="0">
                <a:solidFill>
                  <a:srgbClr val="FFC000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 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สอ.ทอ.จัดซื้อแบตเตอรี่ลิ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เธียม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Battery Lithium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สำหรับใช้กับเครื่องรับส่งวิทยุ 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รุ่น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M3SR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๘๔ ก้อน ตามสัญญาเลขที่ ๑๔๖/๒๕๕๙ ลง ๒๕ ก.ค.๕๙ เป็นเงิน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๑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๙๗๗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๓๖๐ บาท 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u="sng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เหตุร้องเรียน</a:t>
            </a:r>
            <a:endParaRPr lang="en-US" sz="2800" b="1" u="sng" dirty="0">
              <a:solidFill>
                <a:srgbClr val="FFC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สำนักงานปลัดสำนักนายกรัฐมนตรี (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สปน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.) ได้รับเรื่องร้องเรียนจากประชาชนผ่านระบบการจัดการเรื่องราวร้องทุกข์ และได้ส่งเรื่องให้หน่วยเกี่ยวข้องดำเนินการ ได้แก่ ทอ., สำนักงานการตรวจเงินแผ่นดิน (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สตง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.) และ สำนักงานคณะกรรมการป้องกันและปราบปรามการทุจริตแห่งชาติ (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ป.ป.ช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E45133-660E-75F7-D3F0-92F32B2EC9B9}"/>
              </a:ext>
            </a:extLst>
          </p:cNvPr>
          <p:cNvSpPr/>
          <p:nvPr/>
        </p:nvSpPr>
        <p:spPr>
          <a:xfrm>
            <a:off x="0" y="294838"/>
            <a:ext cx="12192000" cy="1015451"/>
          </a:xfrm>
          <a:prstGeom prst="rect">
            <a:avLst/>
          </a:prstGeom>
          <a:gradFill flip="none" rotWithShape="1">
            <a:gsLst>
              <a:gs pos="0">
                <a:srgbClr val="051520"/>
              </a:gs>
              <a:gs pos="50000">
                <a:srgbClr val="142E45"/>
              </a:gs>
              <a:gs pos="100000">
                <a:srgbClr val="1D3C59"/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C99930-C5FD-B3E4-8ADD-4417FB16F9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88108"/>
            <a:ext cx="1371600" cy="1212856"/>
          </a:xfrm>
          <a:prstGeom prst="rect">
            <a:avLst/>
          </a:prstGeom>
        </p:spPr>
      </p:pic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614A88B7-5B60-3F43-1A53-B9934A12DE0C}"/>
              </a:ext>
            </a:extLst>
          </p:cNvPr>
          <p:cNvSpPr txBox="1">
            <a:spLocks/>
          </p:cNvSpPr>
          <p:nvPr/>
        </p:nvSpPr>
        <p:spPr>
          <a:xfrm>
            <a:off x="1917981" y="514441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กรณีจัดซื้อ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Battery Lithium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สำหรับเครื่องรับส่งวิทยุ รุ่น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M3SR</a:t>
            </a:r>
            <a:br>
              <a:rPr lang="en-US" dirty="0"/>
            </a:b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333035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58F29-01E1-1B4F-69D1-13A4CA01E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0DA70512-357D-2511-24AF-0C860F176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24744"/>
            <a:ext cx="9144000" cy="5733256"/>
          </a:xfrm>
        </p:spPr>
        <p:txBody>
          <a:bodyPr>
            <a:normAutofit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21EF027B-9E71-3C17-8416-A43DCDD884C4}"/>
              </a:ext>
            </a:extLst>
          </p:cNvPr>
          <p:cNvSpPr/>
          <p:nvPr/>
        </p:nvSpPr>
        <p:spPr>
          <a:xfrm>
            <a:off x="983432" y="1772816"/>
            <a:ext cx="10513168" cy="424847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indent="90170"/>
            <a:r>
              <a:rPr lang="th-TH" sz="2800" b="1" u="sng" dirty="0">
                <a:solidFill>
                  <a:srgbClr val="FFC000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สำนักงานตรวจเงินแผ่นดิน (</a:t>
            </a:r>
            <a:r>
              <a:rPr lang="th-TH" sz="2800" b="1" u="sng" dirty="0" err="1">
                <a:solidFill>
                  <a:srgbClr val="FFC000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สตง</a:t>
            </a:r>
            <a:r>
              <a:rPr lang="en-US" sz="2800" b="1" u="sng" dirty="0">
                <a:solidFill>
                  <a:srgbClr val="FFC000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.)</a:t>
            </a:r>
            <a:r>
              <a:rPr lang="th-TH" sz="2800" b="1" u="sng" dirty="0">
                <a:solidFill>
                  <a:srgbClr val="FFC000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solidFill>
                  <a:srgbClr val="FFC000"/>
                </a:solidFill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ได้ตรวจสอบสืบสวนกรณี สอ.ทอ.จัดซื้อ </a:t>
            </a:r>
            <a:r>
              <a:rPr lang="en-US" sz="28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Battery Lithium </a:t>
            </a:r>
            <a:br>
              <a:rPr lang="en-US" sz="28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</a:br>
            <a:r>
              <a:rPr lang="th-TH" sz="28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ให้กับเครื่องรับส่งวิทยุ รุ่น </a:t>
            </a:r>
            <a:r>
              <a:rPr lang="en-US" sz="28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M3SR </a:t>
            </a:r>
            <a:r>
              <a:rPr lang="th-TH" sz="28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จำนวน ๘๔ ก้อน โดยจากการตรวจสอบราคากลาง พบว่าเอกสาร</a:t>
            </a:r>
            <a:br>
              <a:rPr lang="en-US" sz="28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</a:br>
            <a:r>
              <a:rPr lang="th-TH" sz="28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ขออนุมัติดำเนินการจัดซื้อระบุว่าเครื่องรับส่งวิทยุ รุ่น </a:t>
            </a:r>
            <a:r>
              <a:rPr lang="en-US" sz="28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M3SR </a:t>
            </a:r>
            <a:r>
              <a:rPr lang="th-TH" sz="28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ต้องใช้ </a:t>
            </a:r>
            <a:r>
              <a:rPr lang="en-US" sz="28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Battery Lithium P/N 0565.1687.00 </a:t>
            </a:r>
            <a:r>
              <a:rPr lang="th-TH" sz="28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โดยไม่มีการระบุคุณลักษณะอย่างอื่น หรือแนบรูปภาพประกอบความชัดเจนแต่อย่างใด แต่ในคู่มือการเปลี่ยนแบตเตอรี่เครื่องรับส่งวิทยุ รุ่น </a:t>
            </a:r>
            <a:r>
              <a:rPr lang="en-US" sz="28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M3SR </a:t>
            </a:r>
            <a:r>
              <a:rPr lang="th-TH" sz="28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ได้ระบุคุณลักษณะเฉพาะของ </a:t>
            </a:r>
            <a:r>
              <a:rPr lang="en-US" sz="28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Battery Lithium </a:t>
            </a:r>
            <a:r>
              <a:rPr lang="th-TH" sz="28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นอกเหนือจาก </a:t>
            </a:r>
            <a:r>
              <a:rPr lang="en-US" sz="28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Part number </a:t>
            </a:r>
            <a:r>
              <a:rPr lang="th-TH" sz="28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0565.1687.00 ว่าให้ใช้ </a:t>
            </a:r>
            <a:r>
              <a:rPr lang="en-US" sz="28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Lithium </a:t>
            </a:r>
            <a:r>
              <a:rPr lang="en-US" sz="2800" b="1" dirty="0" err="1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thionyl</a:t>
            </a:r>
            <a:r>
              <a:rPr lang="en-US" sz="28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 chloride battery (3.6) </a:t>
            </a:r>
            <a:r>
              <a:rPr lang="th-TH" sz="28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ยี่ห้อ “</a:t>
            </a:r>
            <a:r>
              <a:rPr lang="en-US" sz="28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SAFT LS14250” </a:t>
            </a:r>
            <a:r>
              <a:rPr lang="th-TH" sz="28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ได้ รวมทั้ง </a:t>
            </a:r>
            <a:r>
              <a:rPr lang="en-US" sz="28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Battery Lithium </a:t>
            </a:r>
            <a:r>
              <a:rPr lang="th-TH" sz="28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ของเดิมที่ติดตั้งอยู่ในเครื่องรับส่งวิทยุ รุ่น </a:t>
            </a:r>
            <a:r>
              <a:rPr lang="en-US" sz="28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M3SR </a:t>
            </a:r>
            <a:r>
              <a:rPr lang="th-TH" sz="28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ก็เป็น </a:t>
            </a:r>
            <a:r>
              <a:rPr lang="en-US" sz="28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Battery Lithium </a:t>
            </a:r>
            <a:r>
              <a:rPr lang="th-TH" sz="28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ยี่ห้อ </a:t>
            </a:r>
            <a:r>
              <a:rPr lang="en-US" sz="28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SAFT LS14250 </a:t>
            </a:r>
            <a:endParaRPr lang="en-US" sz="2800" b="1" dirty="0">
              <a:solidFill>
                <a:prstClr val="white"/>
              </a:solidFill>
              <a:latin typeface="TH SarabunPSK" panose="020B0500040200020003" pitchFamily="34" charset="-34"/>
              <a:ea typeface="Cordia New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E45133-660E-75F7-D3F0-92F32B2EC9B9}"/>
              </a:ext>
            </a:extLst>
          </p:cNvPr>
          <p:cNvSpPr/>
          <p:nvPr/>
        </p:nvSpPr>
        <p:spPr>
          <a:xfrm>
            <a:off x="0" y="294838"/>
            <a:ext cx="12192000" cy="1015451"/>
          </a:xfrm>
          <a:prstGeom prst="rect">
            <a:avLst/>
          </a:prstGeom>
          <a:gradFill flip="none" rotWithShape="1">
            <a:gsLst>
              <a:gs pos="0">
                <a:srgbClr val="051520"/>
              </a:gs>
              <a:gs pos="50000">
                <a:srgbClr val="142E45"/>
              </a:gs>
              <a:gs pos="100000">
                <a:srgbClr val="1D3C59"/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A5B7F">
                  <a:lumMod val="75000"/>
                </a:srgb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C99930-C5FD-B3E4-8ADD-4417FB16F9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88108"/>
            <a:ext cx="1371600" cy="1212856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4374797-DCA5-D623-C20E-917474ED2593}"/>
              </a:ext>
            </a:extLst>
          </p:cNvPr>
          <p:cNvSpPr txBox="1">
            <a:spLocks/>
          </p:cNvSpPr>
          <p:nvPr/>
        </p:nvSpPr>
        <p:spPr>
          <a:xfrm>
            <a:off x="1917981" y="514441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กรณีจัดซื้อ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Battery Lithium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สำหรับเครื่องรับส่งวิทยุ รุ่น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M3SR</a:t>
            </a:r>
            <a:br>
              <a:rPr lang="en-US" dirty="0"/>
            </a:b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929437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58F29-01E1-1B4F-69D1-13A4CA01E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0DA70512-357D-2511-24AF-0C860F176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24744"/>
            <a:ext cx="9144000" cy="5733256"/>
          </a:xfrm>
        </p:spPr>
        <p:txBody>
          <a:bodyPr>
            <a:normAutofit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21EF027B-9E71-3C17-8416-A43DCDD884C4}"/>
              </a:ext>
            </a:extLst>
          </p:cNvPr>
          <p:cNvSpPr/>
          <p:nvPr/>
        </p:nvSpPr>
        <p:spPr>
          <a:xfrm>
            <a:off x="1055440" y="1620567"/>
            <a:ext cx="10513168" cy="454831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indent="90170" algn="thaiDist"/>
            <a:r>
              <a:rPr lang="th-TH" sz="28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รวมทั้ง </a:t>
            </a:r>
            <a:r>
              <a:rPr lang="en-US" sz="28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Battery Lithium </a:t>
            </a:r>
            <a:r>
              <a:rPr lang="th-TH" sz="28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ของเดิมที่ติดตั้งอยู่ในเครื่องรับส่งวิทยุ รุ่น </a:t>
            </a:r>
            <a:r>
              <a:rPr lang="en-US" sz="28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M3SR </a:t>
            </a:r>
            <a:r>
              <a:rPr lang="th-TH" sz="28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ก็เป็น </a:t>
            </a:r>
            <a:r>
              <a:rPr lang="en-US" sz="28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Battery Lithium </a:t>
            </a:r>
            <a:r>
              <a:rPr lang="th-TH" sz="28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ยี่ห้อ </a:t>
            </a:r>
            <a:r>
              <a:rPr lang="en-US" sz="28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SAFT LS14250 </a:t>
            </a:r>
            <a:r>
              <a:rPr lang="th-TH" sz="28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โดยคณะเจ้าหน้าที่สืบราคาของ สอ.ทอ.ได้ดำเนินการสืบราคาโดยเชิญชวนไปยังผู้ประกอบการจำนวน ๔ ราย เพื่อให้เสนอราคา ปรากฏว่ามีผู้ประกอบการเพียงรายเดียว คือ บริษัท เอวิเอ ซิ</a:t>
            </a:r>
            <a:r>
              <a:rPr lang="th-TH" sz="2800" b="1" dirty="0" err="1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นเนอ</a:t>
            </a:r>
            <a:r>
              <a:rPr lang="th-TH" sz="28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ยี จำกัด ได้เสนอราคา </a:t>
            </a:r>
            <a:r>
              <a:rPr lang="en-US" sz="28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Battery Lithium P/N 0565.1687.00</a:t>
            </a:r>
            <a:r>
              <a:rPr lang="th-TH" sz="28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ในราคาก้อนละ ๒๒,๐๐๐ บาท จำนวน ๘๔ ก้อน รวมเป็นเงิน ๑,๙๗๗,๓๖๐ บาท โดยไม่มีการแนบรายละเอียดคุณลักษณะเฉพาะหรือ</a:t>
            </a:r>
            <a:r>
              <a:rPr lang="th-TH" sz="2800" b="1" dirty="0" err="1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แคตตาล็อก</a:t>
            </a:r>
            <a:r>
              <a:rPr lang="th-TH" sz="28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ของ </a:t>
            </a:r>
            <a:r>
              <a:rPr lang="en-US" sz="2800" b="1" dirty="0" err="1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BatteryLithium</a:t>
            </a:r>
            <a:r>
              <a:rPr lang="th-TH" sz="28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 แต่อย่างใด ซึ่ง สอ.ทอ.ได้ใช้ราคาดังกล่าวมากำหนดเป็นราคาในการจัดหาพัสดุ ดังนั้น ราคากลางของ การจัดซื้อจึงมีราคาแพงกว่าราคาที่ควรจะเป็น </a:t>
            </a:r>
            <a:r>
              <a:rPr lang="th-TH" sz="2800" b="1" spc="-20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เนื่องจากในท้องตลาดมีราคาเพียงก้อนละไม่เกิน ๕๕๐ บาท แต่ราคาตามสัญญากำหนดราคาก้อนละ ๒๒,๐๐๐ บาท</a:t>
            </a:r>
            <a:r>
              <a:rPr lang="th-TH" sz="28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 เป็นเหตุให้ทางราชการเสียหาย เป็นเงินไม่น้อยกว่า ๑,๘๐๑,๘๐๐ บาท</a:t>
            </a:r>
            <a:endParaRPr lang="en-US" sz="2800" b="1" dirty="0">
              <a:solidFill>
                <a:prstClr val="white"/>
              </a:solidFill>
              <a:latin typeface="TH SarabunPSK" panose="020B0500040200020003" pitchFamily="34" charset="-34"/>
              <a:ea typeface="Cordia New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E45133-660E-75F7-D3F0-92F32B2EC9B9}"/>
              </a:ext>
            </a:extLst>
          </p:cNvPr>
          <p:cNvSpPr/>
          <p:nvPr/>
        </p:nvSpPr>
        <p:spPr>
          <a:xfrm>
            <a:off x="0" y="294838"/>
            <a:ext cx="12192000" cy="1015451"/>
          </a:xfrm>
          <a:prstGeom prst="rect">
            <a:avLst/>
          </a:prstGeom>
          <a:gradFill flip="none" rotWithShape="1">
            <a:gsLst>
              <a:gs pos="0">
                <a:srgbClr val="051520"/>
              </a:gs>
              <a:gs pos="50000">
                <a:srgbClr val="142E45"/>
              </a:gs>
              <a:gs pos="100000">
                <a:srgbClr val="1D3C59"/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A5B7F">
                  <a:lumMod val="75000"/>
                </a:srgb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C99930-C5FD-B3E4-8ADD-4417FB16F9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88108"/>
            <a:ext cx="1371600" cy="1212856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3C6C4C6-1243-26E1-E4B9-6E390E368EED}"/>
              </a:ext>
            </a:extLst>
          </p:cNvPr>
          <p:cNvSpPr txBox="1">
            <a:spLocks/>
          </p:cNvSpPr>
          <p:nvPr/>
        </p:nvSpPr>
        <p:spPr>
          <a:xfrm>
            <a:off x="1917981" y="514441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กรณีจัดซื้อ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Battery Lithium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สำหรับเครื่องรับส่งวิทยุ รุ่น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M3SR</a:t>
            </a:r>
            <a:br>
              <a:rPr lang="en-US" dirty="0"/>
            </a:b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070453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58F29-01E1-1B4F-69D1-13A4CA01E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0DA70512-357D-2511-24AF-0C860F176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24744"/>
            <a:ext cx="9144000" cy="5733256"/>
          </a:xfrm>
        </p:spPr>
        <p:txBody>
          <a:bodyPr>
            <a:normAutofit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21EF027B-9E71-3C17-8416-A43DCDD884C4}"/>
              </a:ext>
            </a:extLst>
          </p:cNvPr>
          <p:cNvSpPr/>
          <p:nvPr/>
        </p:nvSpPr>
        <p:spPr>
          <a:xfrm>
            <a:off x="731404" y="1739691"/>
            <a:ext cx="10729192" cy="460386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u="sng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กองทัพอากาศ</a:t>
            </a:r>
            <a:r>
              <a:rPr lang="th-TH" sz="28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ตั้งคณะกรรมการสอบข้อเท็จจริงความรับผิดทางละเมิด </a:t>
            </a:r>
            <a:endParaRPr lang="en-US" sz="2800" b="1" dirty="0">
              <a:solidFill>
                <a:srgbClr val="FFC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u="sng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ผลการสอบข้อเท็จจริงความรับผิดทางละเมิด</a:t>
            </a: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คณก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.สอบข้อเท็จจริงความรับผิดทางละเมิด วินิจฉัยสั่งการว่า ความเสียหายเกิดจากความผิดหรือความบกพร่องของหน่วยงาน หรือระบบการดำเนินงานส่วนรวม จึงให้หักส่วนความรับผิดออก</a:t>
            </a:r>
            <a:b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ในอัตราร้อยละ ๕๐ ของความเสียหายที่เกิดขึ้น จำนวน ๑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๘๐๑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๘๐๐ บาท คงเหลือความเสียหาย เป็นเงิน ๙๐๐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๙๐๐ บาท จึงให้ 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จนท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สืบหาราคากลางรับผิดชดใช้ค่าสินไหมทดแทนในอัตราร้อยละ ๓๐ ของความเสียหาย จำนวน ๙๐๐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๙๐๐ บาท คิดเป็นเงิน ๒๗๐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๒๗๐ บาท ผู้ออกเอกสารคุณลักษณะเพาะของแบตเตอรี่ที่ต้องการขออนุมัติซื้อรับผิดชดใช้ค่าสินไหมทดแทนในอัตราร้อยละ ๓๐ ของความเสียหาย จำนวน ๙๐๐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๙๐๐ บาท คิดเป็นเงิน ๒๗๐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๒๗๐ บาท และ จก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สอ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ทอ	รับผิดชดใช้ค่าสินไหมทดแทนในอัตราร้อยละ ๔๐ ของความเสียหาย จำนวน ๙๐๐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๙๐๐ บาท คิดเป็นเงิน ๓๖๐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๓๖๐ บาท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</a:p>
          <a:p>
            <a:pPr algn="thaiDist">
              <a:spcAft>
                <a:spcPts val="0"/>
              </a:spcAft>
              <a:tabLst>
                <a:tab pos="810260" algn="l"/>
                <a:tab pos="900430" algn="l"/>
                <a:tab pos="1170305" algn="l"/>
                <a:tab pos="1530350" algn="l"/>
                <a:tab pos="2070735" algn="l"/>
              </a:tabLst>
            </a:pPr>
            <a:endParaRPr lang="en-US" sz="2800" b="1" dirty="0">
              <a:effectLst/>
              <a:latin typeface="TH SarabunPSK" panose="020B0500040200020003" pitchFamily="34" charset="-34"/>
              <a:ea typeface="Cordia New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E45133-660E-75F7-D3F0-92F32B2EC9B9}"/>
              </a:ext>
            </a:extLst>
          </p:cNvPr>
          <p:cNvSpPr/>
          <p:nvPr/>
        </p:nvSpPr>
        <p:spPr>
          <a:xfrm>
            <a:off x="0" y="294838"/>
            <a:ext cx="12192000" cy="1015451"/>
          </a:xfrm>
          <a:prstGeom prst="rect">
            <a:avLst/>
          </a:prstGeom>
          <a:gradFill flip="none" rotWithShape="1">
            <a:gsLst>
              <a:gs pos="0">
                <a:srgbClr val="051520"/>
              </a:gs>
              <a:gs pos="50000">
                <a:srgbClr val="142E45"/>
              </a:gs>
              <a:gs pos="100000">
                <a:srgbClr val="1D3C59"/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A5B7F">
                  <a:lumMod val="75000"/>
                </a:srgb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C99930-C5FD-B3E4-8ADD-4417FB16F9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88108"/>
            <a:ext cx="1371600" cy="1212856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FEEF56C-198C-967E-3174-9CAFA48CCAEA}"/>
              </a:ext>
            </a:extLst>
          </p:cNvPr>
          <p:cNvSpPr txBox="1">
            <a:spLocks/>
          </p:cNvSpPr>
          <p:nvPr/>
        </p:nvSpPr>
        <p:spPr>
          <a:xfrm>
            <a:off x="1917981" y="514441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กรณีจัดซื้อ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Battery Lithium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สำหรับเครื่องรับส่งวิทยุ รุ่น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M3SR</a:t>
            </a:r>
            <a:br>
              <a:rPr lang="en-US" dirty="0"/>
            </a:b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562098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58F29-01E1-1B4F-69D1-13A4CA01E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0DA70512-357D-2511-24AF-0C860F176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24744"/>
            <a:ext cx="9144000" cy="5733256"/>
          </a:xfrm>
        </p:spPr>
        <p:txBody>
          <a:bodyPr>
            <a:normAutofit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21EF027B-9E71-3C17-8416-A43DCDD884C4}"/>
              </a:ext>
            </a:extLst>
          </p:cNvPr>
          <p:cNvSpPr/>
          <p:nvPr/>
        </p:nvSpPr>
        <p:spPr>
          <a:xfrm>
            <a:off x="695400" y="1620567"/>
            <a:ext cx="10657184" cy="472299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tabLst>
                <a:tab pos="810260" algn="l"/>
                <a:tab pos="900430" algn="l"/>
                <a:tab pos="1170305" algn="l"/>
                <a:tab pos="1530350" algn="l"/>
                <a:tab pos="2070735" algn="l"/>
              </a:tabLst>
            </a:pPr>
            <a:r>
              <a:rPr lang="th-TH" sz="2800" b="1" u="sng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ความเห็นกระทรวงการคลัง</a:t>
            </a:r>
            <a:r>
              <a:rPr lang="th-TH" sz="28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th-TH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กรมบัญชีกลางแจ้งผลการพิจารณาผลการสอบข้อเท็จจริงความรับผิดทางละเมิด มีความเห็นให้มีผู้ต้องรับผิดชดใช้ค่าสินไหมทดแทนเพิ่มเติม ตามสัดส่วนความรับผิด เป็นจำนวนเงิน ๑,๘๐๑,๘๐๐ บาท ดังนี้</a:t>
            </a:r>
            <a:endParaRPr lang="en-US" sz="2400" b="1" dirty="0"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th-TH" sz="2400" b="1" u="sng" dirty="0">
                <a:solidFill>
                  <a:srgbClr val="FFC000"/>
                </a:solidFill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จนท.กวก.สอ.ทอ. </a:t>
            </a:r>
            <a:r>
              <a:rPr lang="th-TH" sz="24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จำนวน ๒ คน </a:t>
            </a:r>
            <a:endParaRPr lang="en-US" sz="2400" b="1" dirty="0"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th-TH" sz="24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       ผู้เกี่ยวข้องกับการขออนุมัติดำเนินการจัดซื้อแบตเตอรี่ ไม่ได้ใช้ความระมัดระวังในการระบุรุ่นหรือชนิด </a:t>
            </a:r>
            <a:r>
              <a:rPr lang="en-US" sz="24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(Type)</a:t>
            </a:r>
            <a:br>
              <a:rPr lang="th-TH" sz="24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ให้ชัดเจน และไม่ใช้ความระมัดระวังในการระบุคุณลักษณะของแบตเตอรี่ที่ต้องการจัดซื้อให้ครบถ้วน ตามคู่มือซ่อมบำรุงเครื่องรับส่งวิทยุ ส่งผลให้มีการสืบหาและนำข้อมูลราคาที่สูงเกินจริงตามที่ผู้ประกอบการเสนอมาเป็นฐานในกำหนด</a:t>
            </a:r>
            <a:br>
              <a:rPr lang="th-TH" sz="24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ราคากลาง </a:t>
            </a:r>
            <a:endParaRPr lang="en-US" sz="2400" b="1" dirty="0"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th-TH" sz="2400" b="1" dirty="0">
                <a:solidFill>
                  <a:srgbClr val="FFC000"/>
                </a:solidFill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       ให้แต่ละคนรับผิดชดใช้ค่าสินไหมทดแทนในอัตราร้อยละ ๑๐ ของความเสียหาย</a:t>
            </a:r>
            <a:endParaRPr lang="en-US" sz="2400" b="1" dirty="0">
              <a:solidFill>
                <a:srgbClr val="FFC000"/>
              </a:solidFill>
              <a:effectLst/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E45133-660E-75F7-D3F0-92F32B2EC9B9}"/>
              </a:ext>
            </a:extLst>
          </p:cNvPr>
          <p:cNvSpPr/>
          <p:nvPr/>
        </p:nvSpPr>
        <p:spPr>
          <a:xfrm>
            <a:off x="0" y="294838"/>
            <a:ext cx="12192000" cy="1015451"/>
          </a:xfrm>
          <a:prstGeom prst="rect">
            <a:avLst/>
          </a:prstGeom>
          <a:gradFill flip="none" rotWithShape="1">
            <a:gsLst>
              <a:gs pos="0">
                <a:srgbClr val="051520"/>
              </a:gs>
              <a:gs pos="50000">
                <a:srgbClr val="142E45"/>
              </a:gs>
              <a:gs pos="100000">
                <a:srgbClr val="1D3C59"/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A5B7F">
                  <a:lumMod val="75000"/>
                </a:srgb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C99930-C5FD-B3E4-8ADD-4417FB16F9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88108"/>
            <a:ext cx="1371600" cy="1212856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3A9FC79-02F5-5B24-375D-DA7C57190A06}"/>
              </a:ext>
            </a:extLst>
          </p:cNvPr>
          <p:cNvSpPr txBox="1">
            <a:spLocks/>
          </p:cNvSpPr>
          <p:nvPr/>
        </p:nvSpPr>
        <p:spPr>
          <a:xfrm>
            <a:off x="1917981" y="514441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กรณีจัดซื้อ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Battery Lithium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สำหรับเครื่องรับส่งวิทยุ รุ่น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M3SR</a:t>
            </a:r>
            <a:br>
              <a:rPr lang="en-US" dirty="0"/>
            </a:b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900545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58F29-01E1-1B4F-69D1-13A4CA01E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0DA70512-357D-2511-24AF-0C860F176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24744"/>
            <a:ext cx="9144000" cy="5733256"/>
          </a:xfrm>
        </p:spPr>
        <p:txBody>
          <a:bodyPr>
            <a:normAutofit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21EF027B-9E71-3C17-8416-A43DCDD884C4}"/>
              </a:ext>
            </a:extLst>
          </p:cNvPr>
          <p:cNvSpPr/>
          <p:nvPr/>
        </p:nvSpPr>
        <p:spPr>
          <a:xfrm>
            <a:off x="695400" y="1893117"/>
            <a:ext cx="10873208" cy="427913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tabLst>
                <a:tab pos="810260" algn="l"/>
                <a:tab pos="900430" algn="l"/>
                <a:tab pos="1170305" algn="l"/>
                <a:tab pos="1530350" algn="l"/>
                <a:tab pos="2070735" algn="l"/>
              </a:tabLst>
            </a:pPr>
            <a:r>
              <a:rPr lang="th-TH" sz="2800" b="1" u="sng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ความเห็นกระทรวงการคลัง</a:t>
            </a:r>
            <a:r>
              <a:rPr lang="th-TH" sz="28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th-TH" sz="2800" b="1" u="sng" dirty="0">
                <a:solidFill>
                  <a:srgbClr val="FFC000"/>
                </a:solidFill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หน.ผคค.กพส.สอ.ทอ. </a:t>
            </a:r>
            <a:endParaRPr lang="en-US" sz="2800" b="1" u="sng" dirty="0">
              <a:solidFill>
                <a:srgbClr val="FFC000"/>
              </a:solidFill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th-TH" sz="28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       ไม่ได้ตรวจสอบรายละเอียดตามคู่มือซ่อมบำรุงเครื่องรับส่งวิทยุ ทั้งที่ตามระเบียบกำหนดให้ในรายงานขอซื้อขอจ้างต้องมีรายละเอียดของพัสดุที่จะซื้อ โดยไม่ได้ใช้ความระมัดระวังในการปฏิบัติหน้าที่ โดยการขอคู่มือซ่อมบำรุงเครื่องรับส่งวิทยุจาก กวก.ฯ เพื่อให้ทราบรายละเอียดแบตเตอรี่ที่ได้ทำการสืบราคามานั้นมีการระบุรายละเอียดคุณลักษณะไม่ครบถ้วนตามที่คู่มือซ่อมบำรุงเครื่องรับส่งวิทยุ</a:t>
            </a:r>
            <a:endParaRPr lang="en-US" b="1" dirty="0"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th-TH" sz="28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       ให้รับผิดชดใช้ค่าสินไหมทดแทนในอัตราร้อยละ ๑๐ ของความเสียหาย</a:t>
            </a:r>
            <a:endParaRPr lang="en-US" b="1" dirty="0"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E45133-660E-75F7-D3F0-92F32B2EC9B9}"/>
              </a:ext>
            </a:extLst>
          </p:cNvPr>
          <p:cNvSpPr/>
          <p:nvPr/>
        </p:nvSpPr>
        <p:spPr>
          <a:xfrm>
            <a:off x="0" y="294838"/>
            <a:ext cx="12192000" cy="1015451"/>
          </a:xfrm>
          <a:prstGeom prst="rect">
            <a:avLst/>
          </a:prstGeom>
          <a:gradFill flip="none" rotWithShape="1">
            <a:gsLst>
              <a:gs pos="0">
                <a:srgbClr val="051520"/>
              </a:gs>
              <a:gs pos="50000">
                <a:srgbClr val="142E45"/>
              </a:gs>
              <a:gs pos="100000">
                <a:srgbClr val="1D3C59"/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A5B7F">
                  <a:lumMod val="75000"/>
                </a:srgb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C99930-C5FD-B3E4-8ADD-4417FB16F9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88108"/>
            <a:ext cx="1371600" cy="1212856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7230F78-C071-3581-686A-3C5CFD6744D6}"/>
              </a:ext>
            </a:extLst>
          </p:cNvPr>
          <p:cNvSpPr txBox="1">
            <a:spLocks/>
          </p:cNvSpPr>
          <p:nvPr/>
        </p:nvSpPr>
        <p:spPr>
          <a:xfrm>
            <a:off x="1917981" y="514441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กรณีจัดซื้อ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Battery Lithium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สำหรับเครื่องรับส่งวิทยุ รุ่น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M3SR</a:t>
            </a:r>
            <a:br>
              <a:rPr lang="en-US" dirty="0"/>
            </a:b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576480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58F29-01E1-1B4F-69D1-13A4CA01E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0DA70512-357D-2511-24AF-0C860F176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24744"/>
            <a:ext cx="9144000" cy="5733256"/>
          </a:xfrm>
        </p:spPr>
        <p:txBody>
          <a:bodyPr>
            <a:normAutofit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21EF027B-9E71-3C17-8416-A43DCDD884C4}"/>
              </a:ext>
            </a:extLst>
          </p:cNvPr>
          <p:cNvSpPr/>
          <p:nvPr/>
        </p:nvSpPr>
        <p:spPr>
          <a:xfrm>
            <a:off x="839416" y="1841227"/>
            <a:ext cx="10801200" cy="404426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tabLst>
                <a:tab pos="810260" algn="l"/>
                <a:tab pos="900430" algn="l"/>
                <a:tab pos="1170305" algn="l"/>
                <a:tab pos="1530350" algn="l"/>
                <a:tab pos="2070735" algn="l"/>
              </a:tabLst>
            </a:pPr>
            <a:r>
              <a:rPr lang="th-TH" sz="2800" b="1" u="sng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ความเห็นกระทรวงการคลัง</a:t>
            </a:r>
            <a:r>
              <a:rPr lang="th-TH" sz="28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2800" b="1" u="sng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คณะเจ้าหน้าที่สืบราคาของ สอ.ทอ. จำนวน ๗ คน </a:t>
            </a:r>
            <a:endParaRPr lang="en-US" sz="2800" b="1" u="sng" dirty="0">
              <a:solidFill>
                <a:srgbClr val="FFC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ผู้มีหน้าที่หาข้อมูลด้านราคาและรายละเอียดพัสดุจากแหล่งขาย ไม่ได้แนบรายละเอียดคุณลักษณะเฉพาะหรือ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แคตตาล็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อกของแบตเตอรี่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Lithium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และหากคณะเจ้าหน้าที่สืบราคาได้เรียกให้บริษัท (ผู้ขาย) ส่งรายละเอียดคุณลักษณะเฉพาะหรือ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แคตตาล็อก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ของแบตเตอรี่มาให้ ก็จะทำให้ทราบรายละเอียดแบตเตอรี่ และสามารถสืบหาราคาได้ใกล้เคียงกับความเป็นจริง แต่คณะเจ้าหน้าที่สืบราคากลับไม่ได้ใช้ความระมัดระวังในการดำเนินการดังกล่าว 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ให้รับผิดชดใช้ค่าสินไหมทดแทนในอัตราร้อยละ ๒๐ ของความเสียหาย โดยให้รับผิดคนละเท่าๆ กัน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E45133-660E-75F7-D3F0-92F32B2EC9B9}"/>
              </a:ext>
            </a:extLst>
          </p:cNvPr>
          <p:cNvSpPr/>
          <p:nvPr/>
        </p:nvSpPr>
        <p:spPr>
          <a:xfrm>
            <a:off x="0" y="294838"/>
            <a:ext cx="12192000" cy="1015451"/>
          </a:xfrm>
          <a:prstGeom prst="rect">
            <a:avLst/>
          </a:prstGeom>
          <a:gradFill flip="none" rotWithShape="1">
            <a:gsLst>
              <a:gs pos="0">
                <a:srgbClr val="051520"/>
              </a:gs>
              <a:gs pos="50000">
                <a:srgbClr val="142E45"/>
              </a:gs>
              <a:gs pos="100000">
                <a:srgbClr val="1D3C59"/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A5B7F">
                  <a:lumMod val="75000"/>
                </a:srgb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C99930-C5FD-B3E4-8ADD-4417FB16F9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88108"/>
            <a:ext cx="1371600" cy="1212856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2EC4969-238C-615F-9626-219467A0BDA3}"/>
              </a:ext>
            </a:extLst>
          </p:cNvPr>
          <p:cNvSpPr txBox="1">
            <a:spLocks/>
          </p:cNvSpPr>
          <p:nvPr/>
        </p:nvSpPr>
        <p:spPr>
          <a:xfrm>
            <a:off x="1917981" y="514441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กรณีจัดซื้อ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Battery Lithium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สำหรับเครื่องรับส่งวิทยุ รุ่น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M3SR</a:t>
            </a:r>
            <a:br>
              <a:rPr lang="en-US" dirty="0"/>
            </a:b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429664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58F29-01E1-1B4F-69D1-13A4CA01E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0DA70512-357D-2511-24AF-0C860F176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24744"/>
            <a:ext cx="9144000" cy="5733256"/>
          </a:xfrm>
        </p:spPr>
        <p:txBody>
          <a:bodyPr>
            <a:normAutofit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21EF027B-9E71-3C17-8416-A43DCDD884C4}"/>
              </a:ext>
            </a:extLst>
          </p:cNvPr>
          <p:cNvSpPr/>
          <p:nvPr/>
        </p:nvSpPr>
        <p:spPr>
          <a:xfrm>
            <a:off x="911424" y="2132856"/>
            <a:ext cx="10801200" cy="3600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tabLst>
                <a:tab pos="810260" algn="l"/>
                <a:tab pos="900430" algn="l"/>
                <a:tab pos="1170305" algn="l"/>
                <a:tab pos="1530350" algn="l"/>
                <a:tab pos="2070735" algn="l"/>
              </a:tabLst>
            </a:pPr>
            <a:r>
              <a:rPr lang="th-TH" sz="2800" b="1" u="sng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ความเห็นกระทรวงการคลัง</a:t>
            </a:r>
            <a:r>
              <a:rPr lang="th-TH" sz="28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800" b="1" dirty="0">
              <a:solidFill>
                <a:srgbClr val="FFC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tabLst>
                <a:tab pos="810260" algn="l"/>
                <a:tab pos="900430" algn="l"/>
                <a:tab pos="1170305" algn="l"/>
                <a:tab pos="1530350" algn="l"/>
                <a:tab pos="2070735" algn="l"/>
              </a:tabLst>
            </a:pPr>
            <a:r>
              <a:rPr lang="th-TH" sz="2800" b="1" u="sng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คณะกรรมการจัดซื้อโดยวิธีพิเศษ จำนวน ๓ คน </a:t>
            </a:r>
            <a:endParaRPr lang="en-US" sz="2800" b="1" u="sng" dirty="0">
              <a:solidFill>
                <a:srgbClr val="FFC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คณะกรรมการจัดซื้อโดยวิธีพิเศษ ไม่ได้ใช้ความระมัดระวังในการตรวจสอบว่าแบตเตอรี่ดังกล่าวมีราคาในท้องตลาดเป็นเงินจำนวนเท่าใด กลับนำราคาที่คณะเจ้าหน้าที่สืบราคาเสนอเป็นฐานข้อมูลในการต่อรองราคาซึ่งราคาดังกล่าวเป็นราคาที่สูงกว่าราคาในท้องตลาดเป็นเงินจำนวนมาก  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ให้รับผิดชดใช้ค่าสินไหมทดแทนในอัตราร้อยละ ๒๐ ของความเสียหาย โดยให้รับผิดคนละเท่าๆ กัน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E45133-660E-75F7-D3F0-92F32B2EC9B9}"/>
              </a:ext>
            </a:extLst>
          </p:cNvPr>
          <p:cNvSpPr/>
          <p:nvPr/>
        </p:nvSpPr>
        <p:spPr>
          <a:xfrm>
            <a:off x="0" y="294838"/>
            <a:ext cx="12192000" cy="1015451"/>
          </a:xfrm>
          <a:prstGeom prst="rect">
            <a:avLst/>
          </a:prstGeom>
          <a:gradFill flip="none" rotWithShape="1">
            <a:gsLst>
              <a:gs pos="0">
                <a:srgbClr val="051520"/>
              </a:gs>
              <a:gs pos="50000">
                <a:srgbClr val="142E45"/>
              </a:gs>
              <a:gs pos="100000">
                <a:srgbClr val="1D3C59"/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A5B7F">
                  <a:lumMod val="75000"/>
                </a:srgb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C99930-C5FD-B3E4-8ADD-4417FB16F9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88108"/>
            <a:ext cx="1371600" cy="1212856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76E354A-1D36-33CF-B960-A216F32E697D}"/>
              </a:ext>
            </a:extLst>
          </p:cNvPr>
          <p:cNvSpPr txBox="1">
            <a:spLocks/>
          </p:cNvSpPr>
          <p:nvPr/>
        </p:nvSpPr>
        <p:spPr>
          <a:xfrm>
            <a:off x="1917981" y="514441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กรณีจัดซื้อ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Battery Lithium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สำหรับเครื่องรับส่งวิทยุ รุ่น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M3SR</a:t>
            </a:r>
            <a:br>
              <a:rPr lang="en-US" dirty="0"/>
            </a:b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57648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412C2-325A-EFA4-7290-E6AA14EE7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">
            <a:extLst>
              <a:ext uri="{FF2B5EF4-FFF2-40B4-BE49-F238E27FC236}">
                <a16:creationId xmlns:a16="http://schemas.microsoft.com/office/drawing/2014/main" id="{C487D3BF-8E4A-E420-90D1-7116B1B4E26F}"/>
              </a:ext>
            </a:extLst>
          </p:cNvPr>
          <p:cNvSpPr txBox="1"/>
          <p:nvPr/>
        </p:nvSpPr>
        <p:spPr>
          <a:xfrm>
            <a:off x="1631504" y="2179021"/>
            <a:ext cx="8109796" cy="740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</a:pPr>
            <a:endParaRPr sz="1200" dirty="0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EA5C9F72-3D35-3865-556E-ECCA533DE849}"/>
              </a:ext>
            </a:extLst>
          </p:cNvPr>
          <p:cNvSpPr/>
          <p:nvPr/>
        </p:nvSpPr>
        <p:spPr>
          <a:xfrm>
            <a:off x="4943872" y="1517720"/>
            <a:ext cx="2009628" cy="1656184"/>
          </a:xfrm>
          <a:custGeom>
            <a:avLst/>
            <a:gdLst/>
            <a:ahLst/>
            <a:cxnLst/>
            <a:rect l="l" t="t" r="r" b="b"/>
            <a:pathLst>
              <a:path w="4821568" h="3808007">
                <a:moveTo>
                  <a:pt x="0" y="0"/>
                </a:moveTo>
                <a:lnTo>
                  <a:pt x="4821568" y="0"/>
                </a:lnTo>
                <a:lnTo>
                  <a:pt x="4821568" y="3808006"/>
                </a:lnTo>
                <a:lnTo>
                  <a:pt x="0" y="38080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C44FC3-475D-D6B9-24DD-4201CFF0ED74}"/>
              </a:ext>
            </a:extLst>
          </p:cNvPr>
          <p:cNvSpPr/>
          <p:nvPr/>
        </p:nvSpPr>
        <p:spPr>
          <a:xfrm>
            <a:off x="0" y="3573016"/>
            <a:ext cx="12192000" cy="1015451"/>
          </a:xfrm>
          <a:prstGeom prst="rect">
            <a:avLst/>
          </a:prstGeom>
          <a:gradFill flip="none" rotWithShape="1">
            <a:gsLst>
              <a:gs pos="0">
                <a:srgbClr val="051520"/>
              </a:gs>
              <a:gs pos="50000">
                <a:srgbClr val="142E45"/>
              </a:gs>
              <a:gs pos="100000">
                <a:srgbClr val="1D3C59"/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789F6620-C4DC-9077-1105-7A7AFB4C27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7981" y="3906893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๑.กฎหมาย ระเบียบ คำสั่ง ที่เกี่ยวข้องกับการสอบสวนและการลงโทษ</a:t>
            </a:r>
            <a:br>
              <a:rPr lang="en-US" dirty="0"/>
            </a:b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089470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58F29-01E1-1B4F-69D1-13A4CA01E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0DA70512-357D-2511-24AF-0C860F176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24744"/>
            <a:ext cx="9144000" cy="5733256"/>
          </a:xfrm>
        </p:spPr>
        <p:txBody>
          <a:bodyPr>
            <a:normAutofit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21EF027B-9E71-3C17-8416-A43DCDD884C4}"/>
              </a:ext>
            </a:extLst>
          </p:cNvPr>
          <p:cNvSpPr/>
          <p:nvPr/>
        </p:nvSpPr>
        <p:spPr>
          <a:xfrm>
            <a:off x="911424" y="2276872"/>
            <a:ext cx="10585176" cy="302433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tabLst>
                <a:tab pos="810260" algn="l"/>
                <a:tab pos="900430" algn="l"/>
                <a:tab pos="1170305" algn="l"/>
                <a:tab pos="1530350" algn="l"/>
                <a:tab pos="2070735" algn="l"/>
              </a:tabLst>
            </a:pPr>
            <a:r>
              <a:rPr lang="th-TH" sz="2800" b="1" u="sng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ความเห็นกระทรวงการคลัง</a:t>
            </a:r>
            <a:r>
              <a:rPr lang="th-TH" sz="28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2800" b="1" u="sng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ผอ.กพส.สอ.ทอ.</a:t>
            </a:r>
            <a:endParaRPr lang="en-US" sz="2800" b="1" u="sng" dirty="0">
              <a:solidFill>
                <a:srgbClr val="FFC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ไม่ได้ใช้ความระมัดระวังในการขอคู่มือซ่อมบำรุงเครื่องรับส่งวิทยุจาก 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กวก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.ฯ มาใช้เพื่อประกอบการพิจารณา ก่อนลงลายมือชื่อขออนุมัติจัดซื้อ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ให้รับผิดชดใช้ค่าสินไหมทดแทนในอัตราร้อยละ ๑๐ ของความเสียหาย</a:t>
            </a:r>
            <a:endParaRPr lang="en-US" b="1" dirty="0">
              <a:solidFill>
                <a:prstClr val="white"/>
              </a:solidFill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E45133-660E-75F7-D3F0-92F32B2EC9B9}"/>
              </a:ext>
            </a:extLst>
          </p:cNvPr>
          <p:cNvSpPr/>
          <p:nvPr/>
        </p:nvSpPr>
        <p:spPr>
          <a:xfrm>
            <a:off x="0" y="294838"/>
            <a:ext cx="12192000" cy="1015451"/>
          </a:xfrm>
          <a:prstGeom prst="rect">
            <a:avLst/>
          </a:prstGeom>
          <a:gradFill flip="none" rotWithShape="1">
            <a:gsLst>
              <a:gs pos="0">
                <a:srgbClr val="051520"/>
              </a:gs>
              <a:gs pos="50000">
                <a:srgbClr val="142E45"/>
              </a:gs>
              <a:gs pos="100000">
                <a:srgbClr val="1D3C59"/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A5B7F">
                  <a:lumMod val="75000"/>
                </a:srgb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C99930-C5FD-B3E4-8ADD-4417FB16F9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88108"/>
            <a:ext cx="1371600" cy="1212856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9CE6EF2-C694-1C8C-1C24-5F045AED6EB9}"/>
              </a:ext>
            </a:extLst>
          </p:cNvPr>
          <p:cNvSpPr txBox="1">
            <a:spLocks/>
          </p:cNvSpPr>
          <p:nvPr/>
        </p:nvSpPr>
        <p:spPr>
          <a:xfrm>
            <a:off x="1917981" y="514441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กรณีจัดซื้อ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Battery Lithium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สำหรับเครื่องรับส่งวิทยุ รุ่น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M3SR</a:t>
            </a:r>
            <a:br>
              <a:rPr lang="en-US" dirty="0"/>
            </a:b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429664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58F29-01E1-1B4F-69D1-13A4CA01E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0DA70512-357D-2511-24AF-0C860F176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24744"/>
            <a:ext cx="9144000" cy="5733256"/>
          </a:xfrm>
        </p:spPr>
        <p:txBody>
          <a:bodyPr>
            <a:normAutofit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21EF027B-9E71-3C17-8416-A43DCDD884C4}"/>
              </a:ext>
            </a:extLst>
          </p:cNvPr>
          <p:cNvSpPr/>
          <p:nvPr/>
        </p:nvSpPr>
        <p:spPr>
          <a:xfrm>
            <a:off x="695400" y="2023057"/>
            <a:ext cx="11089232" cy="404426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tabLst>
                <a:tab pos="810260" algn="l"/>
                <a:tab pos="900430" algn="l"/>
                <a:tab pos="1170305" algn="l"/>
                <a:tab pos="1530350" algn="l"/>
                <a:tab pos="2070735" algn="l"/>
              </a:tabLst>
            </a:pPr>
            <a:r>
              <a:rPr lang="th-TH" sz="2800" b="1" u="sng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ความเห็นกระทรวงการคลัง</a:t>
            </a:r>
            <a:r>
              <a:rPr lang="th-TH" sz="28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2800" b="1" u="sng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รอง เสธ.สอ.ทอ. </a:t>
            </a:r>
            <a:endParaRPr lang="en-US" sz="2800" b="1" u="sng" dirty="0">
              <a:solidFill>
                <a:srgbClr val="FFC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ไม่ได้ใช้ความระมัดระวังในการดำเนินการของผู้ใต้บังคับบัญชาหรือสั่งการให้ผู้ใต้บังคับบัญชาตรวจสอบรายละเอียดของพัสดุที่จะจัดซื้อ ตามที่คู่มือซ่อมบำรุงเครื่องรับส่งวิทยุกำหนดไว้ ก่อนลงลายมือชื่อผ่านงาน </a:t>
            </a:r>
            <a:b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ก็จะเป็นการป้องกันมิให้มีการจัดซื้อในราคาสูงกว่าราคาที่ควรจะเป็น 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ให้รับผิดชดใช้ค่าสินไหมทดแทนในอัตราร้อยละ ๕ ของความเสียหาย 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E45133-660E-75F7-D3F0-92F32B2EC9B9}"/>
              </a:ext>
            </a:extLst>
          </p:cNvPr>
          <p:cNvSpPr/>
          <p:nvPr/>
        </p:nvSpPr>
        <p:spPr>
          <a:xfrm>
            <a:off x="0" y="294838"/>
            <a:ext cx="12192000" cy="1015451"/>
          </a:xfrm>
          <a:prstGeom prst="rect">
            <a:avLst/>
          </a:prstGeom>
          <a:gradFill flip="none" rotWithShape="1">
            <a:gsLst>
              <a:gs pos="0">
                <a:srgbClr val="051520"/>
              </a:gs>
              <a:gs pos="50000">
                <a:srgbClr val="142E45"/>
              </a:gs>
              <a:gs pos="100000">
                <a:srgbClr val="1D3C59"/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A5B7F">
                  <a:lumMod val="75000"/>
                </a:srgb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C99930-C5FD-B3E4-8ADD-4417FB16F9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88108"/>
            <a:ext cx="1371600" cy="1212856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B42F263-9B37-B7CE-C3FF-C6BC86492505}"/>
              </a:ext>
            </a:extLst>
          </p:cNvPr>
          <p:cNvSpPr txBox="1">
            <a:spLocks/>
          </p:cNvSpPr>
          <p:nvPr/>
        </p:nvSpPr>
        <p:spPr>
          <a:xfrm>
            <a:off x="1917981" y="514441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กรณีจัดซื้อ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Battery Lithium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สำหรับเครื่องรับส่งวิทยุ รุ่น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M3SR</a:t>
            </a:r>
            <a:br>
              <a:rPr lang="en-US" dirty="0"/>
            </a:b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42966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58F29-01E1-1B4F-69D1-13A4CA01E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0DA70512-357D-2511-24AF-0C860F176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24744"/>
            <a:ext cx="9144000" cy="5733256"/>
          </a:xfrm>
        </p:spPr>
        <p:txBody>
          <a:bodyPr>
            <a:normAutofit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21EF027B-9E71-3C17-8416-A43DCDD884C4}"/>
              </a:ext>
            </a:extLst>
          </p:cNvPr>
          <p:cNvSpPr/>
          <p:nvPr/>
        </p:nvSpPr>
        <p:spPr>
          <a:xfrm>
            <a:off x="983432" y="1920592"/>
            <a:ext cx="10513168" cy="420712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tabLst>
                <a:tab pos="810260" algn="l"/>
                <a:tab pos="900430" algn="l"/>
                <a:tab pos="1170305" algn="l"/>
                <a:tab pos="1530350" algn="l"/>
                <a:tab pos="2070735" algn="l"/>
              </a:tabLst>
            </a:pPr>
            <a:r>
              <a:rPr lang="th-TH" sz="2800" b="1" u="sng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ความเห็นกระทรวงการคลัง</a:t>
            </a:r>
            <a:r>
              <a:rPr lang="th-TH" sz="28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800" b="1" dirty="0">
              <a:solidFill>
                <a:srgbClr val="FFC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tabLst>
                <a:tab pos="810260" algn="l"/>
                <a:tab pos="900430" algn="l"/>
                <a:tab pos="1170305" algn="l"/>
                <a:tab pos="1530350" algn="l"/>
                <a:tab pos="2070735" algn="l"/>
              </a:tabLst>
            </a:pPr>
            <a:r>
              <a:rPr lang="th-TH" sz="2800" b="1" u="sng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เสธ.สอ.ทอ. </a:t>
            </a:r>
            <a:endParaRPr lang="en-US" sz="2800" b="1" u="sng" dirty="0">
              <a:solidFill>
                <a:srgbClr val="FFC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ไม่ได้ใช้ความระมัดระวังในการดำเนินการของผู้ใต้บังคับบัญชาหรือสั่งการให้ผู้ใต้บังคับบัญชาตรวจสอบรายละเอียดของพัสดุที่จะจัดซื้อ ตามที่คู่มือซ่อมบำรุงเครื่องรับส่งวิทยุกำหนดไว้ ก่อนลงลายมือชื่อผ่านงาน ก็จะเป็นการป้องกันมิให้มีการจัดซื้อในราคาสูงกว่าราคาที่ควรจะเป็น  ให้รับผิดชดใช้ค่าสินไหมทดแทนในอัตราร้อยละ ๕ ของความเสียหาย 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E45133-660E-75F7-D3F0-92F32B2EC9B9}"/>
              </a:ext>
            </a:extLst>
          </p:cNvPr>
          <p:cNvSpPr/>
          <p:nvPr/>
        </p:nvSpPr>
        <p:spPr>
          <a:xfrm>
            <a:off x="0" y="294838"/>
            <a:ext cx="12192000" cy="1015451"/>
          </a:xfrm>
          <a:prstGeom prst="rect">
            <a:avLst/>
          </a:prstGeom>
          <a:gradFill flip="none" rotWithShape="1">
            <a:gsLst>
              <a:gs pos="0">
                <a:srgbClr val="051520"/>
              </a:gs>
              <a:gs pos="50000">
                <a:srgbClr val="142E45"/>
              </a:gs>
              <a:gs pos="100000">
                <a:srgbClr val="1D3C59"/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A5B7F">
                  <a:lumMod val="75000"/>
                </a:srgb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C99930-C5FD-B3E4-8ADD-4417FB16F9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88108"/>
            <a:ext cx="1371600" cy="1212856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2662E2A-722D-2852-F684-82C8C13D9535}"/>
              </a:ext>
            </a:extLst>
          </p:cNvPr>
          <p:cNvSpPr txBox="1">
            <a:spLocks/>
          </p:cNvSpPr>
          <p:nvPr/>
        </p:nvSpPr>
        <p:spPr>
          <a:xfrm>
            <a:off x="1917981" y="514441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กรณีจัดซื้อ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Battery Lithium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สำหรับเครื่องรับส่งวิทยุ รุ่น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M3SR</a:t>
            </a:r>
            <a:br>
              <a:rPr lang="en-US" dirty="0"/>
            </a:b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54207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58F29-01E1-1B4F-69D1-13A4CA01E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0DA70512-357D-2511-24AF-0C860F176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24744"/>
            <a:ext cx="9144000" cy="5733256"/>
          </a:xfrm>
        </p:spPr>
        <p:txBody>
          <a:bodyPr>
            <a:normAutofit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21EF027B-9E71-3C17-8416-A43DCDD884C4}"/>
              </a:ext>
            </a:extLst>
          </p:cNvPr>
          <p:cNvSpPr/>
          <p:nvPr/>
        </p:nvSpPr>
        <p:spPr>
          <a:xfrm>
            <a:off x="695400" y="1976265"/>
            <a:ext cx="11017224" cy="43169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tabLst>
                <a:tab pos="810260" algn="l"/>
                <a:tab pos="900430" algn="l"/>
                <a:tab pos="1170305" algn="l"/>
                <a:tab pos="1530350" algn="l"/>
                <a:tab pos="2070735" algn="l"/>
              </a:tabLst>
            </a:pPr>
            <a:r>
              <a:rPr lang="th-TH" sz="2800" b="1" u="sng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ความเห็นกระทรวงการคลัง</a:t>
            </a:r>
            <a:r>
              <a:rPr lang="th-TH" sz="28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2800" b="1" u="sng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จก.สอ.ทอ.</a:t>
            </a:r>
            <a:endParaRPr lang="en-US" sz="2800" b="1" u="sng" dirty="0">
              <a:solidFill>
                <a:srgbClr val="FFC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ไม่ได้ใช้ความระมัดระวังในการดำเนินการของผู้ใต้บังคับบัญชาหรือสั่งการให้ผู้ใต้บังคับบัญชาตรวจสอบรายละเอียดของพัสดุที่จะจัดซื้อ ตามที่คู่มือซ่อมบำรุงเครื่องรับส่งวิทยุกำหนดไว้ ก่อนลงลายมือชื่ออนุมัติ</a:t>
            </a:r>
            <a:b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ให้ดำเนินการจัดซื้อ ก็จะเป็นการป้องกันมิให้มีการจัดซื้อในราคาสูงกว่าราคาที่ควรจะเป็น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ให้รับผิดชดใช้ค่าสินไหมทดแทนในอัตราร้อยละ ๑๐ ของความเสียหาย</a:t>
            </a:r>
          </a:p>
          <a:p>
            <a:endParaRPr lang="th-TH" sz="2800" b="1" u="sng" dirty="0">
              <a:solidFill>
                <a:srgbClr val="FFC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u="sng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ผลการสอบสวนทางวินัย</a:t>
            </a:r>
            <a:r>
              <a:rPr lang="th-TH" sz="28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ไม่ผิดวินัย</a:t>
            </a:r>
          </a:p>
          <a:p>
            <a:endParaRPr lang="en-US" sz="2800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E45133-660E-75F7-D3F0-92F32B2EC9B9}"/>
              </a:ext>
            </a:extLst>
          </p:cNvPr>
          <p:cNvSpPr/>
          <p:nvPr/>
        </p:nvSpPr>
        <p:spPr>
          <a:xfrm>
            <a:off x="0" y="294838"/>
            <a:ext cx="12192000" cy="1015451"/>
          </a:xfrm>
          <a:prstGeom prst="rect">
            <a:avLst/>
          </a:prstGeom>
          <a:gradFill flip="none" rotWithShape="1">
            <a:gsLst>
              <a:gs pos="0">
                <a:srgbClr val="051520"/>
              </a:gs>
              <a:gs pos="50000">
                <a:srgbClr val="142E45"/>
              </a:gs>
              <a:gs pos="100000">
                <a:srgbClr val="1D3C59"/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A5B7F">
                  <a:lumMod val="75000"/>
                </a:srgb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C99930-C5FD-B3E4-8ADD-4417FB16F9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88108"/>
            <a:ext cx="1371600" cy="1212856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A4E9225-0376-CA1D-9096-DD42833DCF1A}"/>
              </a:ext>
            </a:extLst>
          </p:cNvPr>
          <p:cNvSpPr txBox="1">
            <a:spLocks/>
          </p:cNvSpPr>
          <p:nvPr/>
        </p:nvSpPr>
        <p:spPr>
          <a:xfrm>
            <a:off x="1917981" y="514441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กรณีจัดซื้อ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Battery Lithium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สำหรับเครื่องรับส่งวิทยุ รุ่น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M3SR</a:t>
            </a:r>
            <a:br>
              <a:rPr lang="en-US" dirty="0"/>
            </a:b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54207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7F63D-E11C-F61F-AFD5-5E1C43EC8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">
            <a:extLst>
              <a:ext uri="{FF2B5EF4-FFF2-40B4-BE49-F238E27FC236}">
                <a16:creationId xmlns:a16="http://schemas.microsoft.com/office/drawing/2014/main" id="{2B67FAB4-499C-F358-823C-0FB5A76602AD}"/>
              </a:ext>
            </a:extLst>
          </p:cNvPr>
          <p:cNvSpPr txBox="1"/>
          <p:nvPr/>
        </p:nvSpPr>
        <p:spPr>
          <a:xfrm>
            <a:off x="1631504" y="2179021"/>
            <a:ext cx="8109796" cy="740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</a:pPr>
            <a:endParaRPr sz="1200" dirty="0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B69DDF0-299A-C6AF-C7B3-0E73129247D9}"/>
              </a:ext>
            </a:extLst>
          </p:cNvPr>
          <p:cNvSpPr/>
          <p:nvPr/>
        </p:nvSpPr>
        <p:spPr>
          <a:xfrm>
            <a:off x="4943872" y="1517720"/>
            <a:ext cx="2009628" cy="1656184"/>
          </a:xfrm>
          <a:custGeom>
            <a:avLst/>
            <a:gdLst/>
            <a:ahLst/>
            <a:cxnLst/>
            <a:rect l="l" t="t" r="r" b="b"/>
            <a:pathLst>
              <a:path w="4821568" h="3808007">
                <a:moveTo>
                  <a:pt x="0" y="0"/>
                </a:moveTo>
                <a:lnTo>
                  <a:pt x="4821568" y="0"/>
                </a:lnTo>
                <a:lnTo>
                  <a:pt x="4821568" y="3808006"/>
                </a:lnTo>
                <a:lnTo>
                  <a:pt x="0" y="38080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C8BE80-3742-B5C6-E31C-8CB7C1F3F076}"/>
              </a:ext>
            </a:extLst>
          </p:cNvPr>
          <p:cNvSpPr/>
          <p:nvPr/>
        </p:nvSpPr>
        <p:spPr>
          <a:xfrm>
            <a:off x="0" y="3573016"/>
            <a:ext cx="12192000" cy="1440160"/>
          </a:xfrm>
          <a:prstGeom prst="rect">
            <a:avLst/>
          </a:prstGeom>
          <a:gradFill flip="none" rotWithShape="1">
            <a:gsLst>
              <a:gs pos="0">
                <a:srgbClr val="051520"/>
              </a:gs>
              <a:gs pos="50000">
                <a:srgbClr val="142E45"/>
              </a:gs>
              <a:gs pos="100000">
                <a:srgbClr val="1D3C59"/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F0898F13-3365-68A8-D0F7-A8F6EF205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480" y="3645024"/>
            <a:ext cx="9144000" cy="1080120"/>
          </a:xfrm>
        </p:spPr>
        <p:txBody>
          <a:bodyPr>
            <a:normAutofit/>
          </a:bodyPr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ตอบข้อซักถาม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82682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887C79-887D-21DF-BA5F-16CEA62368EC}"/>
              </a:ext>
            </a:extLst>
          </p:cNvPr>
          <p:cNvSpPr/>
          <p:nvPr/>
        </p:nvSpPr>
        <p:spPr>
          <a:xfrm>
            <a:off x="0" y="286811"/>
            <a:ext cx="12192000" cy="1015451"/>
          </a:xfrm>
          <a:prstGeom prst="rect">
            <a:avLst/>
          </a:prstGeom>
          <a:gradFill flip="none" rotWithShape="1">
            <a:gsLst>
              <a:gs pos="0">
                <a:srgbClr val="051520"/>
              </a:gs>
              <a:gs pos="50000">
                <a:srgbClr val="142E45"/>
              </a:gs>
              <a:gs pos="100000">
                <a:srgbClr val="1D3C59"/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64C11F-4AD8-FB78-F6C9-01BDF30AB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88108"/>
            <a:ext cx="1371600" cy="1212856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917981" y="620688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กฎหมาย ระเบียบ คำสั่ง ที่เกี่ยวข้องกับการสอบสวนและการลงโทษ</a:t>
            </a:r>
            <a:br>
              <a:rPr lang="en-US" dirty="0"/>
            </a:b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767408" y="1700808"/>
            <a:ext cx="10585176" cy="4824536"/>
          </a:xfrm>
        </p:spPr>
        <p:txBody>
          <a:bodyPr>
            <a:normAutofit fontScale="62500" lnSpcReduction="20000"/>
          </a:bodyPr>
          <a:lstStyle/>
          <a:p>
            <a:r>
              <a:rPr lang="th-TH" sz="46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itchFamily="34" charset="-34"/>
              </a:rPr>
              <a:t>๑. พระราชบัญญัติการจัดซื้อจัดจ้างและการบริหาร พัสดุภาครัฐ พ.ศ. ๒๕๖๐</a:t>
            </a:r>
            <a:endParaRPr lang="en-US" sz="4600" b="1" dirty="0">
              <a:solidFill>
                <a:srgbClr val="FFC000"/>
              </a:solidFill>
              <a:latin typeface="TH SarabunPSK" panose="020B0500040200020003" pitchFamily="34" charset="-34"/>
              <a:cs typeface="TH SarabunPSK" pitchFamily="34" charset="-34"/>
            </a:endParaRPr>
          </a:p>
          <a:p>
            <a:pPr algn="thaiDist"/>
            <a:r>
              <a:rPr lang="th-TH" sz="4000" b="1" dirty="0">
                <a:latin typeface="TH SarabunPSK" panose="020B0500040200020003" pitchFamily="34" charset="-34"/>
                <a:cs typeface="TH SarabunPSK" pitchFamily="34" charset="-34"/>
              </a:rPr>
              <a:t>   	</a:t>
            </a:r>
            <a:r>
              <a:rPr lang="th-TH" sz="4600" b="1" dirty="0">
                <a:latin typeface="TH SarabunPSK" panose="020B0500040200020003" pitchFamily="34" charset="-34"/>
                <a:cs typeface="TH SarabunPSK" pitchFamily="34" charset="-34"/>
              </a:rPr>
              <a:t>มาตรา ๑๒๐ ผู้ใดเป็นเจ้าหน้าที่หรือเป็นผู้มี</a:t>
            </a:r>
            <a:r>
              <a:rPr lang="th-TH" sz="4600" b="1" dirty="0" err="1">
                <a:latin typeface="TH SarabunPSK" panose="020B0500040200020003" pitchFamily="34" charset="-34"/>
                <a:cs typeface="TH SarabunPSK" pitchFamily="34" charset="-34"/>
              </a:rPr>
              <a:t>อํานาจ</a:t>
            </a:r>
            <a:r>
              <a:rPr lang="th-TH" sz="4600" b="1" dirty="0">
                <a:latin typeface="TH SarabunPSK" panose="020B0500040200020003" pitchFamily="34" charset="-34"/>
                <a:cs typeface="TH SarabunPSK" pitchFamily="34" charset="-34"/>
              </a:rPr>
              <a:t>หน้าที่ในการ</a:t>
            </a:r>
            <a:r>
              <a:rPr lang="th-TH" sz="4600" b="1" dirty="0" err="1">
                <a:latin typeface="TH SarabunPSK" panose="020B0500040200020003" pitchFamily="34" charset="-34"/>
                <a:cs typeface="TH SarabunPSK" pitchFamily="34" charset="-34"/>
              </a:rPr>
              <a:t>ดําเนินการ</a:t>
            </a:r>
            <a:r>
              <a:rPr lang="th-TH" sz="4600" b="1" dirty="0">
                <a:latin typeface="TH SarabunPSK" panose="020B0500040200020003" pitchFamily="34" charset="-34"/>
                <a:cs typeface="TH SarabunPSK" pitchFamily="34" charset="-34"/>
              </a:rPr>
              <a:t>เกี่ยวกับการจัดซื้อ จัดจ้างหรือการบริหารพัสดุ ปฏิบัติหรือละเว้นการปฏิบัติหน้าที่ในการจัดซื้อจัดจ้างหรือการบริหารพัสดุ ตามพระราชบัญญัตินี้ กฎกระทรวง ระเบียบ หรือประกาศที่ออกตามความในพระราชบัญญัตินี้โดยมิชอบ เพื่อให้เกิดความเสียหายแก่ผู้หนึ่งผู้ใด หรือปฏิบัติหรือละเว้นการปฏิบัติหน้าที่ในการจัดซื้อจัดจ้าง หรือการบริหารพัสดุตามพระราชบัญญัตินี้ กฎกระทรวง ระเบียบ หรือประกาศที่ออกตามความในพระราชบัญญัตินี้ โดยทุจริต ต้องระวางโทษจําคุกตั้งแต่หนึ่งปีถึงสิบปี หรือปรับตั้งแต่สองหมื่นบาทถึงสองแสนบาท หรือทั้ง</a:t>
            </a:r>
            <a:r>
              <a:rPr lang="th-TH" sz="4600" b="1" dirty="0" err="1">
                <a:latin typeface="TH SarabunPSK" panose="020B0500040200020003" pitchFamily="34" charset="-34"/>
                <a:cs typeface="TH SarabunPSK" pitchFamily="34" charset="-34"/>
              </a:rPr>
              <a:t>จํา</a:t>
            </a:r>
            <a:r>
              <a:rPr lang="th-TH" sz="4600" b="1" dirty="0">
                <a:latin typeface="TH SarabunPSK" panose="020B0500040200020003" pitchFamily="34" charset="-34"/>
                <a:cs typeface="TH SarabunPSK" pitchFamily="34" charset="-34"/>
              </a:rPr>
              <a:t>ทั้งปรับ ผู้ใดเป็นผู้ใช้หรือผู้สนับสนุนในการ</a:t>
            </a:r>
            <a:r>
              <a:rPr lang="th-TH" sz="4600" b="1" dirty="0" err="1">
                <a:latin typeface="TH SarabunPSK" panose="020B0500040200020003" pitchFamily="34" charset="-34"/>
                <a:cs typeface="TH SarabunPSK" pitchFamily="34" charset="-34"/>
              </a:rPr>
              <a:t>กระทํา</a:t>
            </a:r>
            <a:r>
              <a:rPr lang="th-TH" sz="4600" b="1" dirty="0">
                <a:latin typeface="TH SarabunPSK" panose="020B0500040200020003" pitchFamily="34" charset="-34"/>
                <a:cs typeface="TH SarabunPSK" pitchFamily="34" charset="-34"/>
              </a:rPr>
              <a:t>ความผิดตามวรรคหนึ่งผู้นั้นต้องระวางโทษตามที่ </a:t>
            </a:r>
            <a:r>
              <a:rPr lang="th-TH" sz="4600" b="1" dirty="0" err="1">
                <a:latin typeface="TH SarabunPSK" panose="020B0500040200020003" pitchFamily="34" charset="-34"/>
                <a:cs typeface="TH SarabunPSK" pitchFamily="34" charset="-34"/>
              </a:rPr>
              <a:t>กําหนด</a:t>
            </a:r>
            <a:r>
              <a:rPr lang="th-TH" sz="4600" b="1" dirty="0">
                <a:latin typeface="TH SarabunPSK" panose="020B0500040200020003" pitchFamily="34" charset="-34"/>
                <a:cs typeface="TH SarabunPSK" pitchFamily="34" charset="-34"/>
              </a:rPr>
              <a:t>ไว้</a:t>
            </a:r>
            <a:r>
              <a:rPr lang="th-TH" sz="4600" b="1" dirty="0" err="1">
                <a:latin typeface="TH SarabunPSK" panose="020B0500040200020003" pitchFamily="34" charset="-34"/>
                <a:cs typeface="TH SarabunPSK" pitchFamily="34" charset="-34"/>
              </a:rPr>
              <a:t>สําหรับ</a:t>
            </a:r>
            <a:r>
              <a:rPr lang="th-TH" sz="4600" b="1" dirty="0">
                <a:latin typeface="TH SarabunPSK" panose="020B0500040200020003" pitchFamily="34" charset="-34"/>
                <a:cs typeface="TH SarabunPSK" pitchFamily="34" charset="-34"/>
              </a:rPr>
              <a:t>ความผิดตามวรรคหนึ่ง</a:t>
            </a:r>
            <a:r>
              <a:rPr lang="en-US" sz="4600" b="1" dirty="0">
                <a:latin typeface="TH SarabunPSK" panose="020B0500040200020003" pitchFamily="34" charset="-34"/>
                <a:cs typeface="TH SarabunPSK" pitchFamily="34" charset="-34"/>
              </a:rPr>
              <a:t> </a:t>
            </a:r>
          </a:p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</a:p>
          <a:p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51405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767408" y="1878832"/>
            <a:ext cx="10657184" cy="4802088"/>
          </a:xfrm>
        </p:spPr>
        <p:txBody>
          <a:bodyPr>
            <a:normAutofit fontScale="92500" lnSpcReduction="20000"/>
          </a:bodyPr>
          <a:lstStyle/>
          <a:p>
            <a:pPr algn="thaiDist"/>
            <a:r>
              <a:rPr lang="th-TH" sz="3800" b="1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๑.พระราชบัญญัติการจัดซื้อจัดจ้างและการบริหาร พัสดุภาครัฐ พ.ศ. ๒๕๖๐</a:t>
            </a:r>
            <a:endParaRPr lang="en-US" sz="3800" dirty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3800" dirty="0">
                <a:latin typeface="TH SarabunPSK" pitchFamily="34" charset="-34"/>
                <a:cs typeface="TH SarabunPSK" pitchFamily="34" charset="-34"/>
              </a:rPr>
              <a:t>   	</a:t>
            </a:r>
            <a:r>
              <a:rPr lang="th-TH" sz="3800" b="1" dirty="0">
                <a:effectLst/>
                <a:latin typeface="TH SarabunPSK" pitchFamily="34" charset="-34"/>
                <a:cs typeface="TH SarabunPSK" pitchFamily="34" charset="-34"/>
              </a:rPr>
              <a:t>มาตรา ๑๒๑ ผู้ใดไม่ปฏิบัติตาม</a:t>
            </a:r>
            <a:r>
              <a:rPr lang="th-TH" sz="3800" b="1" dirty="0" err="1">
                <a:effectLst/>
                <a:latin typeface="TH SarabunPSK" pitchFamily="34" charset="-34"/>
                <a:cs typeface="TH SarabunPSK" pitchFamily="34" charset="-34"/>
              </a:rPr>
              <a:t>คําสั่ง</a:t>
            </a:r>
            <a:r>
              <a:rPr lang="th-TH" sz="3800" b="1" dirty="0">
                <a:effectLst/>
                <a:latin typeface="TH SarabunPSK" pitchFamily="34" charset="-34"/>
                <a:cs typeface="TH SarabunPSK" pitchFamily="34" charset="-34"/>
              </a:rPr>
              <a:t>ของคณะกรรมการวินิจฉัยตามมาตรา ๓๑ หรือ</a:t>
            </a:r>
            <a:r>
              <a:rPr lang="th-TH" sz="3800" b="1" dirty="0" err="1">
                <a:effectLst/>
                <a:latin typeface="TH SarabunPSK" pitchFamily="34" charset="-34"/>
                <a:cs typeface="TH SarabunPSK" pitchFamily="34" charset="-34"/>
              </a:rPr>
              <a:t>คําสั่ง</a:t>
            </a:r>
            <a:r>
              <a:rPr lang="th-TH" sz="3800" b="1" dirty="0">
                <a:effectLst/>
                <a:latin typeface="TH SarabunPSK" pitchFamily="34" charset="-34"/>
                <a:cs typeface="TH SarabunPSK" pitchFamily="34" charset="-34"/>
              </a:rPr>
              <a:t>ของคณะกรรมการพิจารณาอุทธรณ์ตามมาตรา ๔๕ และคณะกรรมการวินิจฉัยหรือคณะกรรมการพิจารณาอุทธรณ์ แล้วแต่กรณี พิจารณาแล้วเห็นว่าเป็นการไม่ปฏิบัติตาม</a:t>
            </a:r>
            <a:r>
              <a:rPr lang="th-TH" sz="3800" b="1" dirty="0" err="1">
                <a:effectLst/>
                <a:latin typeface="TH SarabunPSK" pitchFamily="34" charset="-34"/>
                <a:cs typeface="TH SarabunPSK" pitchFamily="34" charset="-34"/>
              </a:rPr>
              <a:t>คําสั่ง</a:t>
            </a:r>
            <a:r>
              <a:rPr lang="th-TH" sz="3800" b="1" dirty="0">
                <a:effectLst/>
                <a:latin typeface="TH SarabunPSK" pitchFamily="34" charset="-34"/>
                <a:cs typeface="TH SarabunPSK" pitchFamily="34" charset="-34"/>
              </a:rPr>
              <a:t>โดยไม่มีเหตุผลอันสมควร ผู้นั้นมีความผิด ฐานขัด</a:t>
            </a:r>
            <a:r>
              <a:rPr lang="th-TH" sz="3800" b="1" dirty="0" err="1">
                <a:effectLst/>
                <a:latin typeface="TH SarabunPSK" pitchFamily="34" charset="-34"/>
                <a:cs typeface="TH SarabunPSK" pitchFamily="34" charset="-34"/>
              </a:rPr>
              <a:t>คําสั่ง</a:t>
            </a:r>
            <a:r>
              <a:rPr lang="th-TH" sz="3800" b="1" dirty="0">
                <a:effectLst/>
                <a:latin typeface="TH SarabunPSK" pitchFamily="34" charset="-34"/>
                <a:cs typeface="TH SarabunPSK" pitchFamily="34" charset="-34"/>
              </a:rPr>
              <a:t>เจ้าพนักงานตามประมวลกฎหมายอาญาให้</a:t>
            </a:r>
            <a:r>
              <a:rPr lang="th-TH" sz="3800" b="1" dirty="0" err="1">
                <a:effectLst/>
                <a:latin typeface="TH SarabunPSK" pitchFamily="34" charset="-34"/>
                <a:cs typeface="TH SarabunPSK" pitchFamily="34" charset="-34"/>
              </a:rPr>
              <a:t>ดําเนินคดี</a:t>
            </a:r>
            <a:r>
              <a:rPr lang="th-TH" sz="3800" b="1" dirty="0">
                <a:effectLst/>
                <a:latin typeface="TH SarabunPSK" pitchFamily="34" charset="-34"/>
                <a:cs typeface="TH SarabunPSK" pitchFamily="34" charset="-34"/>
              </a:rPr>
              <a:t>แก่ผู้นั้นต่อไป</a:t>
            </a:r>
            <a:endParaRPr lang="en-US" sz="3800" b="1" dirty="0">
              <a:effectLst/>
              <a:latin typeface="TH SarabunPSK" pitchFamily="34" charset="-34"/>
              <a:cs typeface="TH SarabunPSK" pitchFamily="34" charset="-34"/>
            </a:endParaRPr>
          </a:p>
          <a:p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0FF95B-38CD-61AC-E217-629476DE50B2}"/>
              </a:ext>
            </a:extLst>
          </p:cNvPr>
          <p:cNvSpPr/>
          <p:nvPr/>
        </p:nvSpPr>
        <p:spPr>
          <a:xfrm>
            <a:off x="0" y="294838"/>
            <a:ext cx="12192000" cy="1015451"/>
          </a:xfrm>
          <a:prstGeom prst="rect">
            <a:avLst/>
          </a:prstGeom>
          <a:gradFill flip="none" rotWithShape="1">
            <a:gsLst>
              <a:gs pos="0">
                <a:srgbClr val="051520"/>
              </a:gs>
              <a:gs pos="50000">
                <a:srgbClr val="142E45"/>
              </a:gs>
              <a:gs pos="100000">
                <a:srgbClr val="1D3C59"/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600759-688B-A1B2-C211-4D3BEFA01A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88108"/>
            <a:ext cx="1371600" cy="1212856"/>
          </a:xfrm>
          <a:prstGeom prst="rect">
            <a:avLst/>
          </a:prstGeom>
        </p:spPr>
      </p:pic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8DE978AB-F549-FDCB-74E3-B8784BB47183}"/>
              </a:ext>
            </a:extLst>
          </p:cNvPr>
          <p:cNvSpPr txBox="1">
            <a:spLocks/>
          </p:cNvSpPr>
          <p:nvPr/>
        </p:nvSpPr>
        <p:spPr>
          <a:xfrm>
            <a:off x="1917981" y="514441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กฎหมาย ระเบียบ คำสั่ง ที่เกี่ยวข้องกับการสอบสวนและการลงโทษ</a:t>
            </a:r>
            <a:br>
              <a:rPr lang="en-US" dirty="0"/>
            </a:b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3461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551384" y="1499234"/>
            <a:ext cx="11233248" cy="5313761"/>
          </a:xfrm>
        </p:spPr>
        <p:txBody>
          <a:bodyPr>
            <a:normAutofit/>
          </a:bodyPr>
          <a:lstStyle/>
          <a:p>
            <a:r>
              <a:rPr lang="th-TH" sz="1200" b="1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               </a:t>
            </a:r>
            <a:r>
              <a:rPr lang="th-TH" sz="2000" b="1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b="1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๒. พระราชบัญญัติความรับผิดทางละเมิดของเจ้าหน้าที่ พ.ศ. ๒๕๓๙</a:t>
            </a:r>
            <a:endParaRPr lang="en-US" b="1" dirty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b="1" u="sng" dirty="0">
                <a:solidFill>
                  <a:srgbClr val="FFC000"/>
                </a:solidFill>
                <a:effectLst/>
                <a:latin typeface="TH SarabunPSK" pitchFamily="34" charset="-34"/>
                <a:cs typeface="TH SarabunPSK" pitchFamily="34" charset="-34"/>
              </a:rPr>
              <a:t>มาตรา ๔</a:t>
            </a:r>
            <a:r>
              <a:rPr lang="en-US" b="1" dirty="0">
                <a:solidFill>
                  <a:srgbClr val="FFC000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effectLst/>
                <a:latin typeface="TH SarabunPSK" pitchFamily="34" charset="-34"/>
                <a:cs typeface="TH SarabunPSK" pitchFamily="34" charset="-34"/>
              </a:rPr>
              <a:t>หน่วยงานของรัฐต้องรับผิดต่อผู้เสียหายในผลแห่งละเมิดที่เจ้าหน้าที่ของตนได้ กระทำในการปฏิบัติหน้าที่ ใน</a:t>
            </a:r>
            <a:r>
              <a:rPr lang="th-TH" b="1" u="sng" dirty="0">
                <a:effectLst/>
                <a:latin typeface="TH SarabunPSK" pitchFamily="34" charset="-34"/>
                <a:cs typeface="TH SarabunPSK" pitchFamily="34" charset="-34"/>
              </a:rPr>
              <a:t>กรณีนี้ผู้เสียหายอาจฟ้องหน่วยงานของรัฐดังกล่าวได้โดยตรง แต่จะฟ้อง เจ้าหน้าที่ไม่ได้</a:t>
            </a:r>
            <a:r>
              <a:rPr lang="th-TH" b="1" dirty="0">
                <a:effectLst/>
                <a:latin typeface="TH SarabunPSK" pitchFamily="34" charset="-34"/>
                <a:cs typeface="TH SarabunPSK" pitchFamily="34" charset="-34"/>
              </a:rPr>
              <a:t> ถ้าการละเมิดเกิดจากเจ้าหน้าที่ซึ่งไม่ได้สังกัดหน่วยงานของรัฐแห่งใดให้ถือว่ากระทรวง การคลังเป็นหน่วยงานของรัฐที่ต้องรับผิดตามวรรคหนึ่ง</a:t>
            </a:r>
            <a:endParaRPr lang="en-US" b="1" dirty="0">
              <a:effectLst/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b="1" u="sng" dirty="0">
                <a:solidFill>
                  <a:srgbClr val="FFC000"/>
                </a:solidFill>
                <a:effectLst/>
                <a:latin typeface="TH SarabunPSK" pitchFamily="34" charset="-34"/>
                <a:cs typeface="TH SarabunPSK" pitchFamily="34" charset="-34"/>
              </a:rPr>
              <a:t>มาตรา ๘ </a:t>
            </a:r>
            <a:r>
              <a:rPr lang="th-TH" b="1" dirty="0">
                <a:effectLst/>
                <a:latin typeface="TH SarabunPSK" pitchFamily="34" charset="-34"/>
                <a:cs typeface="TH SarabunPSK" pitchFamily="34" charset="-34"/>
              </a:rPr>
              <a:t>ในกรณีที่หน่วยงานของรัฐต้องรับผิดใช้ค่าสินไหมทดแทนแก่ผู้เสียหายเพื่อการ ละเมิดของเจ้าหน้าที่ ให้หน่วยงานของรัฐมีสิทธิเรียกให้เจ้าหน้าที่ผู้ทำละเมิดชดใช้ค่าสินไหมทดแทน ดังกล่าวแก่หน่วยงานของรัฐได้ </a:t>
            </a:r>
            <a:r>
              <a:rPr lang="th-TH" b="1" u="sng" dirty="0">
                <a:effectLst/>
                <a:latin typeface="TH SarabunPSK" pitchFamily="34" charset="-34"/>
                <a:cs typeface="TH SarabunPSK" pitchFamily="34" charset="-34"/>
              </a:rPr>
              <a:t>ถ้าเจ้าหน้าที่ได้กระทำการนั้นไปด้วยความจงใจหรือประมาทเลินเล่อ อย่างร้ายแรง</a:t>
            </a:r>
            <a:r>
              <a:rPr lang="th-TH" b="1" dirty="0"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endParaRPr lang="en-US" b="1" dirty="0">
              <a:effectLst/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b="1" u="sng" dirty="0">
                <a:solidFill>
                  <a:srgbClr val="FFC000"/>
                </a:solidFill>
                <a:effectLst/>
                <a:latin typeface="TH SarabunPSK" pitchFamily="34" charset="-34"/>
                <a:cs typeface="TH SarabunPSK" pitchFamily="34" charset="-34"/>
              </a:rPr>
              <a:t>มาตรา ๑๐</a:t>
            </a:r>
            <a:r>
              <a:rPr lang="th-TH" b="1" dirty="0">
                <a:solidFill>
                  <a:srgbClr val="FFC000"/>
                </a:solidFill>
                <a:effectLst/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b="1" dirty="0">
                <a:effectLst/>
                <a:latin typeface="TH SarabunPSK" pitchFamily="34" charset="-34"/>
                <a:cs typeface="TH SarabunPSK" pitchFamily="34" charset="-34"/>
              </a:rPr>
              <a:t>ในกรณีที่เจ้าหน้าที่เป็นผู้กระทำละเมิดต่อหน่วยงานของรัฐไม่ว่าจะเป็นหน่วยงาน ของรัฐที่ผู้นั้นอยู่ในสังกัดหรือไม่ ถ้าเป็นการ</a:t>
            </a:r>
            <a:r>
              <a:rPr lang="th-TH" b="1" u="sng" dirty="0">
                <a:effectLst/>
                <a:latin typeface="TH SarabunPSK" pitchFamily="34" charset="-34"/>
                <a:cs typeface="TH SarabunPSK" pitchFamily="34" charset="-34"/>
              </a:rPr>
              <a:t>กระทำในการปฏิบัติหน้าที่</a:t>
            </a:r>
            <a:r>
              <a:rPr lang="th-TH" b="1" dirty="0">
                <a:effectLst/>
                <a:latin typeface="TH SarabunPSK" pitchFamily="34" charset="-34"/>
                <a:cs typeface="TH SarabunPSK" pitchFamily="34" charset="-34"/>
              </a:rPr>
              <a:t>การเรียกร้องค่าสินไหมทดแทน จากเจ้าหน้าที่ให้นำบทบัญญัติมาตรา ๘ มาใช้บังคับโดยอนุโลม </a:t>
            </a:r>
            <a:r>
              <a:rPr lang="th-TH" b="1" u="sng" dirty="0">
                <a:effectLst/>
                <a:latin typeface="TH SarabunPSK" pitchFamily="34" charset="-34"/>
                <a:cs typeface="TH SarabunPSK" pitchFamily="34" charset="-34"/>
              </a:rPr>
              <a:t>แต่ถ้ามิใช่การกระทำในการปฏิบัติหน้าที่</a:t>
            </a:r>
            <a:r>
              <a:rPr lang="th-TH" b="1" dirty="0">
                <a:effectLst/>
                <a:latin typeface="TH SarabunPSK" pitchFamily="34" charset="-34"/>
                <a:cs typeface="TH SarabunPSK" pitchFamily="34" charset="-34"/>
              </a:rPr>
              <a:t> ให้บังคับตามบทบัญญัติแห่งประมวลกฎหมายแพ่งและพาณิชย์</a:t>
            </a:r>
            <a:endParaRPr lang="en-US" b="1" dirty="0"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7F0981-B312-43A1-EBA0-AB881A69FAA6}"/>
              </a:ext>
            </a:extLst>
          </p:cNvPr>
          <p:cNvSpPr/>
          <p:nvPr/>
        </p:nvSpPr>
        <p:spPr>
          <a:xfrm>
            <a:off x="0" y="294838"/>
            <a:ext cx="12192000" cy="1015451"/>
          </a:xfrm>
          <a:prstGeom prst="rect">
            <a:avLst/>
          </a:prstGeom>
          <a:gradFill flip="none" rotWithShape="1">
            <a:gsLst>
              <a:gs pos="0">
                <a:srgbClr val="051520"/>
              </a:gs>
              <a:gs pos="50000">
                <a:srgbClr val="142E45"/>
              </a:gs>
              <a:gs pos="100000">
                <a:srgbClr val="1D3C59"/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03CF34-9CD1-E14C-C197-046DF532DC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88108"/>
            <a:ext cx="1371600" cy="1212856"/>
          </a:xfrm>
          <a:prstGeom prst="rect">
            <a:avLst/>
          </a:prstGeom>
        </p:spPr>
      </p:pic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1D880BCE-20FD-459B-BCFC-52C725382EA5}"/>
              </a:ext>
            </a:extLst>
          </p:cNvPr>
          <p:cNvSpPr txBox="1">
            <a:spLocks/>
          </p:cNvSpPr>
          <p:nvPr/>
        </p:nvSpPr>
        <p:spPr>
          <a:xfrm>
            <a:off x="1917981" y="514441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กฎหมาย ระเบียบ คำสั่ง ที่เกี่ยวข้องกับการสอบสวนและการลงโทษ</a:t>
            </a:r>
            <a:br>
              <a:rPr lang="en-US" dirty="0"/>
            </a:b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2126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695400" y="1412776"/>
            <a:ext cx="10729192" cy="5832648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                 </a:t>
            </a:r>
            <a:r>
              <a:rPr lang="th-TH" sz="2800" b="1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๓</a:t>
            </a:r>
            <a:r>
              <a:rPr lang="en-US" sz="2800" b="1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2800" b="1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 พระราชบัญญัติ ว่าด้วยวินัยทหาร พุทธศักราช ๒๕๗๖</a:t>
            </a:r>
            <a:endParaRPr lang="en-US" sz="2800" dirty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b="1" u="sng" dirty="0">
                <a:solidFill>
                  <a:srgbClr val="FFC000"/>
                </a:solidFill>
                <a:latin typeface="TH SarabunPSK" panose="020B0500040200020003" pitchFamily="34" charset="-34"/>
                <a:cs typeface="TH SarabunPSK" pitchFamily="34" charset="-34"/>
              </a:rPr>
              <a:t>มาตรา ๔</a:t>
            </a:r>
            <a:r>
              <a:rPr lang="en-US" b="1" u="sng" dirty="0">
                <a:solidFill>
                  <a:srgbClr val="FFC000"/>
                </a:solidFill>
                <a:latin typeface="TH SarabunPSK" panose="020B0500040200020003" pitchFamily="34" charset="-34"/>
                <a:cs typeface="TH SarabunPSK" pitchFamily="34" charset="-34"/>
              </a:rPr>
              <a:t> 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วินัยทหารนั้น คือ การที่ทหารต้องประพฤติ ตามแบบธรรมเนียมของทหาร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itchFamily="34" charset="-34"/>
            </a:endParaRPr>
          </a:p>
          <a:p>
            <a:pPr algn="thaiDist"/>
            <a:r>
              <a:rPr lang="th-TH" b="1" u="sng" dirty="0">
                <a:solidFill>
                  <a:srgbClr val="FFC000"/>
                </a:solidFill>
                <a:latin typeface="TH SarabunPSK" panose="020B0500040200020003" pitchFamily="34" charset="-34"/>
                <a:cs typeface="TH SarabunPSK" pitchFamily="34" charset="-34"/>
              </a:rPr>
              <a:t>มาตรา ๕ 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วินัยเป็นหลักสำคัญที่สุดสำหรับทหาร เพราะ ฉะนั้นทหารทุกคนจักต้องรักษาโดยเคร่งครัดอยู่เสมอ ผู้ใด ฝ่าฝืนท่านให้ถือว่าผู้นั้นกระทำผิด </a:t>
            </a:r>
            <a:r>
              <a:rPr lang="th-TH" b="1" dirty="0">
                <a:latin typeface="TH SarabunPSK" panose="020B0500040200020003" pitchFamily="34" charset="-34"/>
                <a:cs typeface="TH SarabunPSK" pitchFamily="34" charset="-34"/>
              </a:rPr>
              <a:t>ตัวอย่างการกระทำผิดวินัยทหารมีดังต่อไปนี้ คือ ขัดขืน หลีกเลี่ยง หรือละเลยไม่ปฏิบัติตาม คำสั่งผู้บังคับบัญชาเหนือตน</a:t>
            </a:r>
            <a:endParaRPr lang="en-US" b="1" dirty="0">
              <a:effectLst/>
              <a:latin typeface="TH SarabunPSK" panose="020B0500040200020003" pitchFamily="34" charset="-34"/>
              <a:cs typeface="TH SarabunPSK" pitchFamily="34" charset="-34"/>
            </a:endParaRPr>
          </a:p>
          <a:p>
            <a:pPr algn="thaiDist"/>
            <a:r>
              <a:rPr lang="th-TH" b="1" u="sng" dirty="0">
                <a:solidFill>
                  <a:srgbClr val="FFC000"/>
                </a:solidFill>
                <a:latin typeface="TH SarabunPSK" panose="020B0500040200020003" pitchFamily="34" charset="-34"/>
                <a:cs typeface="TH SarabunPSK" pitchFamily="34" charset="-34"/>
              </a:rPr>
              <a:t>มาตรา ๘ 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ทัณฑ์ที่จะลงแก่</a:t>
            </a:r>
            <a:r>
              <a:rPr lang="th-TH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ผู้กระทํา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ผิดต่อวินัยทหาร</a:t>
            </a:r>
            <a:r>
              <a:rPr lang="th-TH" b="1" dirty="0">
                <a:latin typeface="TH SarabunPSK" panose="020B0500040200020003" pitchFamily="34" charset="-34"/>
                <a:cs typeface="TH SarabunPSK" pitchFamily="34" charset="-34"/>
              </a:rPr>
              <a:t>ดังกล่าวไว้ใน หมวด ๒ นั้น ให้มี </a:t>
            </a:r>
            <a:r>
              <a:rPr lang="th-TH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กําหนด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เป็น ๕ สถาน คือ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 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   </a:t>
            </a:r>
          </a:p>
          <a:p>
            <a:pPr algn="thaiDist"/>
            <a:r>
              <a:rPr lang="th-TH" b="1" dirty="0">
                <a:latin typeface="TH SarabunPSK" panose="020B0500040200020003" pitchFamily="34" charset="-34"/>
                <a:cs typeface="TH SarabunPSK" pitchFamily="34" charset="-34"/>
              </a:rPr>
              <a:t>            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(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๑) ภาคทัณฑ์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 (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๒) </a:t>
            </a:r>
            <a:r>
              <a:rPr lang="th-TH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ทัณฑ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กรรม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 (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๓) กัก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 (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๔) ขัง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 (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๕) </a:t>
            </a:r>
            <a:r>
              <a:rPr lang="th-TH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จํา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ขัง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itchFamily="34" charset="-34"/>
            </a:endParaRPr>
          </a:p>
          <a:p>
            <a:pPr algn="thaiDist"/>
            <a:r>
              <a:rPr lang="th-TH" b="1" u="sng" dirty="0">
                <a:solidFill>
                  <a:srgbClr val="FFC000"/>
                </a:solidFill>
                <a:latin typeface="TH SarabunPSK" panose="020B0500040200020003" pitchFamily="34" charset="-34"/>
                <a:cs typeface="TH SarabunPSK" pitchFamily="34" charset="-34"/>
              </a:rPr>
              <a:t>มาตรา ๑๐</a:t>
            </a:r>
            <a:r>
              <a:rPr lang="th-TH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itchFamily="34" charset="-34"/>
              </a:rPr>
              <a:t> 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ผู้มี</a:t>
            </a:r>
            <a:r>
              <a:rPr lang="th-TH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อํานาจ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บังคับบัญชาซึ่งลงทัณฑ์แก่ผู้</a:t>
            </a:r>
            <a:r>
              <a:rPr lang="th-TH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กระทํา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ผิดได้</a:t>
            </a:r>
            <a:r>
              <a:rPr lang="th-TH" b="1" dirty="0">
                <a:latin typeface="TH SarabunPSK" panose="020B0500040200020003" pitchFamily="34" charset="-34"/>
                <a:cs typeface="TH SarabunPSK" pitchFamily="34" charset="-34"/>
              </a:rPr>
              <a:t>นั้น คือ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thaiDist"/>
            <a:r>
              <a:rPr lang="en-US" b="1" dirty="0">
                <a:latin typeface="TH SarabunPSK" pitchFamily="34" charset="-34"/>
                <a:cs typeface="TH SarabunPSK" pitchFamily="34" charset="-34"/>
              </a:rPr>
              <a:t>	(</a:t>
            </a:r>
            <a:r>
              <a:rPr lang="th-TH" b="1" dirty="0">
                <a:latin typeface="TH SarabunPSK" panose="020B0500040200020003" pitchFamily="34" charset="-34"/>
                <a:cs typeface="TH SarabunPSK" pitchFamily="34" charset="-34"/>
              </a:rPr>
              <a:t>๑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) ผู้บังคับบัญชา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55959F-BCFD-85BC-9B1C-BD50721EB981}"/>
              </a:ext>
            </a:extLst>
          </p:cNvPr>
          <p:cNvSpPr/>
          <p:nvPr/>
        </p:nvSpPr>
        <p:spPr>
          <a:xfrm>
            <a:off x="0" y="294838"/>
            <a:ext cx="12192000" cy="1015451"/>
          </a:xfrm>
          <a:prstGeom prst="rect">
            <a:avLst/>
          </a:prstGeom>
          <a:gradFill flip="none" rotWithShape="1">
            <a:gsLst>
              <a:gs pos="0">
                <a:srgbClr val="051520"/>
              </a:gs>
              <a:gs pos="50000">
                <a:srgbClr val="142E45"/>
              </a:gs>
              <a:gs pos="100000">
                <a:srgbClr val="1D3C59"/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8415F8-87E8-26B3-0C5F-A9932D3E9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88108"/>
            <a:ext cx="1371600" cy="1212856"/>
          </a:xfrm>
          <a:prstGeom prst="rect">
            <a:avLst/>
          </a:prstGeom>
        </p:spPr>
      </p:pic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7246D5EF-E33E-2723-1B73-40E0CAEA3C78}"/>
              </a:ext>
            </a:extLst>
          </p:cNvPr>
          <p:cNvSpPr txBox="1">
            <a:spLocks/>
          </p:cNvSpPr>
          <p:nvPr/>
        </p:nvSpPr>
        <p:spPr>
          <a:xfrm>
            <a:off x="1917981" y="514441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กฎหมาย ระเบียบ คำสั่ง ที่เกี่ยวข้องกับการสอบสวนและการลงโทษ</a:t>
            </a:r>
            <a:br>
              <a:rPr lang="en-US" dirty="0"/>
            </a:b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31815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991544" y="1988840"/>
            <a:ext cx="8568952" cy="5832648"/>
          </a:xfrm>
        </p:spPr>
        <p:txBody>
          <a:bodyPr>
            <a:normAutofit/>
          </a:bodyPr>
          <a:lstStyle/>
          <a:p>
            <a:r>
              <a:rPr lang="th-TH" sz="2800" b="1" kern="100" dirty="0">
                <a:solidFill>
                  <a:srgbClr val="FFC000"/>
                </a:solidFill>
                <a:effectLst/>
                <a:latin typeface="Aptos"/>
                <a:ea typeface="Aptos"/>
                <a:cs typeface="TH SarabunPSK"/>
              </a:rPr>
              <a:t>๔. คำสั่งกองทัพอากาศ (เฉพาะ) ที่ ๔๘/๕๘ เรื่อง กำหนดแนวทางการลงทัณฑ์และการปฏิบัติกรณีข้าราชการ สังกัด ทอ.กระทำผิดวินัยทหาร</a:t>
            </a:r>
          </a:p>
          <a:p>
            <a:r>
              <a:rPr lang="th-TH" b="1" kern="100" dirty="0">
                <a:latin typeface="TH Sarabun New" pitchFamily="34" charset="-34"/>
                <a:ea typeface="Aptos"/>
                <a:cs typeface="TH Sarabun New" pitchFamily="34" charset="-34"/>
              </a:rPr>
              <a:t>ผนวก ก</a:t>
            </a:r>
            <a:endParaRPr lang="en-US" kern="100" dirty="0">
              <a:effectLst/>
              <a:latin typeface="TH Sarabun New" pitchFamily="34" charset="-34"/>
              <a:ea typeface="Aptos"/>
              <a:cs typeface="TH Sarabun New" pitchFamily="34" charset="-34"/>
            </a:endParaRPr>
          </a:p>
          <a:p>
            <a:pPr indent="457200" algn="thaiDist"/>
            <a:r>
              <a:rPr lang="th-TH" b="1" kern="100" dirty="0">
                <a:solidFill>
                  <a:schemeClr val="tx1"/>
                </a:solidFill>
                <a:effectLst/>
                <a:latin typeface="TH Sarabun New" pitchFamily="34" charset="-34"/>
                <a:ea typeface="Aptos"/>
                <a:cs typeface="TH Sarabun New" pitchFamily="34" charset="-34"/>
              </a:rPr>
              <a:t>ข้อ ๑.๑๓ ฝ่าฝืนหรือไม่ปฏิบัติตามข้อบังคับ ระเบียบหรือ คำสั่งของทางราชการ</a:t>
            </a:r>
            <a:endParaRPr lang="en-US" b="1" kern="100" dirty="0">
              <a:effectLst/>
              <a:latin typeface="TH Sarabun New" pitchFamily="34" charset="-34"/>
              <a:ea typeface="Aptos"/>
              <a:cs typeface="TH Sarabun New" pitchFamily="34" charset="-34"/>
            </a:endParaRPr>
          </a:p>
          <a:p>
            <a:pPr indent="457200" algn="thaiDist"/>
            <a:r>
              <a:rPr lang="th-TH" b="1" kern="100" dirty="0">
                <a:solidFill>
                  <a:schemeClr val="tx1"/>
                </a:solidFill>
                <a:effectLst/>
                <a:latin typeface="TH Sarabun New" pitchFamily="34" charset="-34"/>
                <a:ea typeface="Aptos"/>
                <a:cs typeface="TH Sarabun New" pitchFamily="34" charset="-34"/>
              </a:rPr>
              <a:t>ข้อ ๒.๙ ไม่ปฏิบัติตามคำสั่งของผู้บังคับบัญชา</a:t>
            </a:r>
            <a:endParaRPr lang="en-US" b="1" kern="100" dirty="0">
              <a:effectLst/>
              <a:latin typeface="TH Sarabun New" pitchFamily="34" charset="-34"/>
              <a:ea typeface="Aptos"/>
              <a:cs typeface="TH Sarabun New" pitchFamily="34" charset="-34"/>
            </a:endParaRPr>
          </a:p>
          <a:p>
            <a:pPr indent="457200" algn="thaiDist"/>
            <a:r>
              <a:rPr lang="th-TH" b="1" kern="100" dirty="0">
                <a:solidFill>
                  <a:schemeClr val="tx1"/>
                </a:solidFill>
                <a:effectLst/>
                <a:latin typeface="TH Sarabun New" pitchFamily="34" charset="-34"/>
                <a:ea typeface="Aptos"/>
                <a:cs typeface="TH Sarabun New" pitchFamily="34" charset="-34"/>
              </a:rPr>
              <a:t>ข้อ ๒.๑๐ ไม่ปฏิบัติตามคำสั่งของผู้บังคับบัญชา เป็นเหตุให้เสียหายต่อทางราชการ</a:t>
            </a:r>
            <a:endParaRPr lang="en-US" b="1" kern="100" dirty="0">
              <a:effectLst/>
              <a:latin typeface="TH Sarabun New" pitchFamily="34" charset="-34"/>
              <a:ea typeface="Aptos"/>
              <a:cs typeface="TH Sarabun New" pitchFamily="34" charset="-34"/>
            </a:endParaRPr>
          </a:p>
          <a:p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0089F6-51E5-06EA-110B-4E089F4C6769}"/>
              </a:ext>
            </a:extLst>
          </p:cNvPr>
          <p:cNvSpPr/>
          <p:nvPr/>
        </p:nvSpPr>
        <p:spPr>
          <a:xfrm>
            <a:off x="0" y="294838"/>
            <a:ext cx="12192000" cy="1015451"/>
          </a:xfrm>
          <a:prstGeom prst="rect">
            <a:avLst/>
          </a:prstGeom>
          <a:gradFill flip="none" rotWithShape="1">
            <a:gsLst>
              <a:gs pos="0">
                <a:srgbClr val="051520"/>
              </a:gs>
              <a:gs pos="50000">
                <a:srgbClr val="142E45"/>
              </a:gs>
              <a:gs pos="100000">
                <a:srgbClr val="1D3C59"/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42EBFD-DFF1-D2F7-912B-656AD83BCC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88108"/>
            <a:ext cx="1371600" cy="1212856"/>
          </a:xfrm>
          <a:prstGeom prst="rect">
            <a:avLst/>
          </a:prstGeom>
        </p:spPr>
      </p:pic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689D290D-D6A2-36AB-208D-021BC14A1622}"/>
              </a:ext>
            </a:extLst>
          </p:cNvPr>
          <p:cNvSpPr txBox="1">
            <a:spLocks/>
          </p:cNvSpPr>
          <p:nvPr/>
        </p:nvSpPr>
        <p:spPr>
          <a:xfrm>
            <a:off x="1917981" y="514441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กฎหมาย ระเบียบ คำสั่ง ที่เกี่ยวข้องกับการสอบสวนและการลงโทษ</a:t>
            </a:r>
            <a:br>
              <a:rPr lang="en-US" dirty="0"/>
            </a:b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402519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954</TotalTime>
  <Words>5279</Words>
  <Application>Microsoft Office PowerPoint</Application>
  <PresentationFormat>Widescreen</PresentationFormat>
  <Paragraphs>277</Paragraphs>
  <Slides>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TH Sarabun New</vt:lpstr>
      <vt:lpstr>Aptos</vt:lpstr>
      <vt:lpstr>Arial</vt:lpstr>
      <vt:lpstr>Bookman Old Style</vt:lpstr>
      <vt:lpstr>Calibri</vt:lpstr>
      <vt:lpstr>Rockwell</vt:lpstr>
      <vt:lpstr>TH SarabunPSK</vt:lpstr>
      <vt:lpstr>Wingdings</vt:lpstr>
      <vt:lpstr>Damask</vt:lpstr>
      <vt:lpstr>PowerPoint Presentation</vt:lpstr>
      <vt:lpstr>หัวข้อบรรยาย</vt:lpstr>
      <vt:lpstr>หลักการจัดซื้อจัดจ้างและการบริหารพัสดุภาครัฐ </vt:lpstr>
      <vt:lpstr>๑.กฎหมาย ระเบียบ คำสั่ง ที่เกี่ยวข้องกับการสอบสวนและการลงโทษ </vt:lpstr>
      <vt:lpstr>กฎหมาย ระเบียบ คำสั่ง ที่เกี่ยวข้องกับการสอบสวนและการลงโทษ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๒.ขั้นตอนการจัดซื้อจัดจ้าง</vt:lpstr>
      <vt:lpstr>PowerPoint Presentation</vt:lpstr>
      <vt:lpstr>๓.ผู้เกี่ยวข้องกับการสอบสวนและลงโทษในการดำเนินการจัดซื้อจัดจ้าง</vt:lpstr>
      <vt:lpstr>ผู้เกี่ยวข้องกับการสอบสวนและลงโทษในการดำเนินการจัดซื้อจัดจ้าง</vt:lpstr>
      <vt:lpstr>๔. กระบวนการสอบสวนและลงโทษที่เกิดจากการจัดซื้อจัดจ้าง</vt:lpstr>
      <vt:lpstr>กระบวนการสอบสวนและลงโทษที่เกิดจากการจัดซื้อจัดจ้าง</vt:lpstr>
      <vt:lpstr>๕. ข้อผิดพลาดที่เกิดขึ้นบ่อยในขั้นตอนการจัดซื้อจัดจ้างที่นำไปสู่กระบวนการสอบสวนและลงโทษ</vt:lpstr>
      <vt:lpstr>ข้อผิดพลาดที่เกิดขึ้นบ่อยในขั้นตอนการจัดซื้อจัดจ้างที่นำไปสู่กระบวนการสอบสวนและลงโทษ</vt:lpstr>
      <vt:lpstr>ข้อผิดพลาดที่เกิดขึ้นบ่อยในขั้นตอนการจัดซื้อจัดจ้างที่นำไปสู่กระบวนการสอบสวนและลงโทษ</vt:lpstr>
      <vt:lpstr>๖. ตัวอย่างกรณีศึกษาการจัดซื้อจัดจ้างที่เกิดข้อผิดพลาดจากขั้นตอนการจัดซื้อจัดจ้างที่มีการสอบสวนและลงโท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ตอบข้อซักถาม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เรื่อง  กรณีศึกษาการจัดซื้อจัดจ้างที่เกิดข้อผิดพลาดจากขั้นตอน การจัดซื้อจัดจ้างนำมาสู่กระบวนการสอบสวนและลงโทษ.</dc:title>
  <dc:creator>Win10</dc:creator>
  <cp:lastModifiedBy>mintra amnuaysin</cp:lastModifiedBy>
  <cp:revision>43</cp:revision>
  <dcterms:created xsi:type="dcterms:W3CDTF">2025-11-04T18:24:57Z</dcterms:created>
  <dcterms:modified xsi:type="dcterms:W3CDTF">2025-11-06T02:26:19Z</dcterms:modified>
</cp:coreProperties>
</file>